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hub.com/inveniosoftware/invenio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transifex.com/inveniosoftware/invenio/dashboard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zenodo.org" TargetMode="External"/><Relationship Id="rId4" Type="http://schemas.openxmlformats.org/officeDocument/2006/relationships/hyperlink" Target="https://cdslabs.cern.ch/" TargetMode="External"/><Relationship Id="rId5" Type="http://schemas.openxmlformats.org/officeDocument/2006/relationships/hyperlink" Target="https://labs.inspirehep.net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bib-pubdb1.desy.de/record/318734" TargetMode="External"/><Relationship Id="rId4" Type="http://schemas.openxmlformats.org/officeDocument/2006/relationships/hyperlink" Target="https://bib-pubdb1.desy.de/record/318732" TargetMode="External"/><Relationship Id="rId5" Type="http://schemas.openxmlformats.org/officeDocument/2006/relationships/hyperlink" Target="https://indico.cern.ch/event/557956/contributions/" TargetMode="External"/><Relationship Id="rId6" Type="http://schemas.openxmlformats.org/officeDocument/2006/relationships/hyperlink" Target="https://indico.cern.ch/event/557956/contributions/2489505/" TargetMode="External"/><Relationship Id="rId7" Type="http://schemas.openxmlformats.org/officeDocument/2006/relationships/hyperlink" Target="https://indico.cern.ch/event/557956/contributions/2469752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indico.cern.ch/event/557956/contributions/2486838/" TargetMode="External"/><Relationship Id="rId4" Type="http://schemas.openxmlformats.org/officeDocument/2006/relationships/hyperlink" Target="https://indico.cern.ch/event/557956/contributions/2486184/" TargetMode="External"/><Relationship Id="rId5" Type="http://schemas.openxmlformats.org/officeDocument/2006/relationships/hyperlink" Target="https://indico.cern.ch/event/557956/contributions/2486186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indico.cern.ch/event/557956/contributions/2486854/" TargetMode="External"/><Relationship Id="rId4" Type="http://schemas.openxmlformats.org/officeDocument/2006/relationships/hyperlink" Target="https://indico.cern.ch/event/557956/contributions/2486856/" TargetMode="External"/><Relationship Id="rId5" Type="http://schemas.openxmlformats.org/officeDocument/2006/relationships/hyperlink" Target="https://indico.cern.ch/event/557956/contributions/2491765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indico.cern.ch/event/557956/contributions/2469734/" TargetMode="External"/><Relationship Id="rId4" Type="http://schemas.openxmlformats.org/officeDocument/2006/relationships/hyperlink" Target="https://indico.cern.ch/event/557956/contributions/2486847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inveniosoftware/troubleshooting" TargetMode="External"/><Relationship Id="rId4" Type="http://schemas.openxmlformats.org/officeDocument/2006/relationships/hyperlink" Target="https://gitter.im/inveniosoftware/invenio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flask.poco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744575"/>
            <a:ext cx="8520600" cy="1321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/>
              <a:t>Invenio 3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200000" y="2317600"/>
            <a:ext cx="8520600" cy="168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a" sz="2400">
                <a:solidFill>
                  <a:schemeClr val="dk1"/>
                </a:solidFill>
              </a:rPr>
              <a:t>Invenio User Group Workshop 2017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a" sz="2400">
                <a:solidFill>
                  <a:schemeClr val="dk1"/>
                </a:solidFill>
              </a:rPr>
              <a:t>Heinz Maier-Leibnitz Zentrum (MLZ)</a:t>
            </a:r>
          </a:p>
          <a:p>
            <a:pPr lvl="0">
              <a:spcBef>
                <a:spcPts val="0"/>
              </a:spcBef>
              <a:buNone/>
            </a:pPr>
            <a:r>
              <a:rPr lang="ca" sz="2400">
                <a:solidFill>
                  <a:schemeClr val="dk1"/>
                </a:solidFill>
              </a:rPr>
              <a:t>21-24 March 2017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ca" sz="2400">
                <a:solidFill>
                  <a:schemeClr val="dk1"/>
                </a:solidFill>
              </a:rPr>
              <a:t>UAB, 3 abril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Segons el CERN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725" y="433662"/>
            <a:ext cx="5701566" cy="427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Nosaltres volem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 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275" y="445025"/>
            <a:ext cx="5501034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Control d'errors i Integració contínua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Vegem-ne un exemple</a:t>
            </a:r>
          </a:p>
          <a:p>
            <a:pPr lvl="0">
              <a:spcBef>
                <a:spcPts val="0"/>
              </a:spcBef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https://github.com/inveniosoftware/invenio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Les traduccions, a Transifex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Finalment, via web!</a:t>
            </a:r>
          </a:p>
          <a:p>
            <a:pPr lvl="0">
              <a:spcBef>
                <a:spcPts val="0"/>
              </a:spcBef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https://www.transifex.com/inveniosoftware/invenio/dashboard/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Un coordinador per llengua, tants col·laboradors con vulgueu.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Exemples amb Invenio 3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https://zenodo.org</a:t>
            </a:r>
          </a:p>
          <a:p>
            <a:pPr lvl="0">
              <a:spcBef>
                <a:spcPts val="0"/>
              </a:spcBef>
              <a:buNone/>
            </a:pPr>
            <a:r>
              <a:rPr lang="ca" u="sng">
                <a:solidFill>
                  <a:schemeClr val="hlink"/>
                </a:solidFill>
                <a:hlinkClick r:id="rId4"/>
              </a:rPr>
              <a:t>https://cdslabs.cern.ch/</a:t>
            </a:r>
          </a:p>
          <a:p>
            <a:pPr lvl="0">
              <a:spcBef>
                <a:spcPts val="0"/>
              </a:spcBef>
              <a:buNone/>
            </a:pPr>
            <a:r>
              <a:rPr lang="ca" u="sng">
                <a:solidFill>
                  <a:schemeClr val="hlink"/>
                </a:solidFill>
                <a:hlinkClick r:id="rId5"/>
              </a:rPr>
              <a:t>https://labs.inspirehep.net/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Ni arbre de col·leccions, ni cerca per camps, visualització MARC…?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Presentacions recomanades (general)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</a:pPr>
            <a:r>
              <a:rPr lang="ca" sz="1600"/>
              <a:t>Alexander Wagner (DESY)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ca" sz="1600"/>
              <a:t>Invenio 3 - Call to Action, </a:t>
            </a:r>
            <a:r>
              <a:rPr lang="ca" sz="1600" u="sng">
                <a:solidFill>
                  <a:schemeClr val="hlink"/>
                </a:solidFill>
                <a:hlinkClick r:id="rId3"/>
              </a:rPr>
              <a:t>https://bib-pubdb1.desy.de/record/318734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ca" sz="1600"/>
              <a:t>Invenio as a library system, </a:t>
            </a:r>
            <a:r>
              <a:rPr lang="ca" sz="1600" u="sng">
                <a:solidFill>
                  <a:schemeClr val="accent5"/>
                </a:solidFill>
                <a:hlinkClick r:id="rId4"/>
              </a:rPr>
              <a:t>https://bib-pubdb1.desy.de/record/318732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ca" sz="1600"/>
              <a:t>Lars Holm Nielsen (CERN)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ca" sz="1600"/>
              <a:t>Invenio: State of the Union, </a:t>
            </a:r>
            <a:r>
              <a:rPr lang="ca" sz="1600" u="sng">
                <a:solidFill>
                  <a:schemeClr val="hlink"/>
                </a:solidFill>
                <a:hlinkClick r:id="rId5"/>
              </a:rPr>
              <a:t>https://indico.cern.ch/event/557956/contributions/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ca" sz="1600"/>
              <a:t>Javier Martín Montull (CERN)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ca" sz="1600"/>
              <a:t>A new record editor for Invenio, </a:t>
            </a:r>
            <a:r>
              <a:rPr lang="ca" sz="1600" u="sng">
                <a:solidFill>
                  <a:schemeClr val="accent5"/>
                </a:solidFill>
                <a:hlinkClick r:id="rId6"/>
              </a:rPr>
              <a:t>https://indico.cern.ch/event/557956/contributions/2489505/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ca" sz="1600"/>
              <a:t>Jose Benito Gonzalez Lopez (CERN)</a:t>
            </a: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ca" sz="1600"/>
              <a:t>Invenio @ CERN IT (CDS, B2SHARE, Zenodo, OpenData, Analysis Preservation, OAIS Archival Store), </a:t>
            </a:r>
            <a:r>
              <a:rPr lang="ca" sz="1600" u="sng">
                <a:solidFill>
                  <a:schemeClr val="hlink"/>
                </a:solidFill>
                <a:hlinkClick r:id="rId7"/>
              </a:rPr>
              <a:t>https://indico.cern.ch/event/557956/contributions/2469752/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Presentacions: model de dades i migració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ca"/>
              <a:t>Lars Holm Nielsen (CERN) Nicolas Harraudeau (CERN),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ca" sz="1800"/>
              <a:t>Tutorial/tour: v3 data model and indexing, </a:t>
            </a:r>
            <a:r>
              <a:rPr lang="ca" sz="1800" u="sng">
                <a:hlinkClick r:id="rId3"/>
              </a:rPr>
              <a:t>https://indico.cern.ch/event/557956/contributions/2486838/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Esteban Gabancho (CERN)</a:t>
            </a:r>
          </a:p>
          <a:p>
            <a:pPr indent="-342900" lvl="1" marL="914400" rtl="0">
              <a:spcBef>
                <a:spcPts val="1800"/>
              </a:spcBef>
              <a:spcAft>
                <a:spcPts val="400"/>
              </a:spcAft>
              <a:buSzPct val="100000"/>
            </a:pPr>
            <a:r>
              <a:rPr lang="ca" sz="1800"/>
              <a:t>Migrating records from v1.2 to v3, </a:t>
            </a:r>
            <a:r>
              <a:rPr lang="ca" sz="1800" u="sng">
                <a:hlinkClick r:id="rId4"/>
              </a:rPr>
              <a:t>https://indico.cern.ch/event/557956/contributions/2486184/</a:t>
            </a:r>
          </a:p>
          <a:p>
            <a:pPr indent="-228600" lvl="0" marL="457200" rtl="0">
              <a:spcBef>
                <a:spcPts val="1800"/>
              </a:spcBef>
              <a:spcAft>
                <a:spcPts val="400"/>
              </a:spcAft>
            </a:pPr>
            <a:r>
              <a:rPr lang="ca"/>
              <a:t>Ludmila Marian (CERN)</a:t>
            </a:r>
          </a:p>
          <a:p>
            <a:pPr indent="-342900" lvl="1" marL="914400" rtl="0">
              <a:spcBef>
                <a:spcPts val="1800"/>
              </a:spcBef>
              <a:spcAft>
                <a:spcPts val="400"/>
              </a:spcAft>
              <a:buSzPct val="100000"/>
            </a:pPr>
            <a:r>
              <a:rPr lang="ca" sz="1800"/>
              <a:t>CERN Document Server migration of 1.2M records, </a:t>
            </a:r>
            <a:r>
              <a:rPr lang="ca" sz="1800" u="sng">
                <a:solidFill>
                  <a:schemeClr val="hlink"/>
                </a:solidFill>
                <a:hlinkClick r:id="rId5"/>
              </a:rPr>
              <a:t>https://indico.cern.ch/event/557956/contributions/2486186/</a:t>
            </a:r>
          </a:p>
          <a:p>
            <a:pPr indent="0" lvl="0" marL="0" rtl="0">
              <a:spcBef>
                <a:spcPts val="1800"/>
              </a:spcBef>
              <a:spcAft>
                <a:spcPts val="400"/>
              </a:spcAft>
              <a:buNone/>
            </a:pPr>
            <a:r>
              <a:t/>
            </a:r>
            <a:endParaRPr sz="1800"/>
          </a:p>
          <a:p>
            <a:pPr indent="-69850" lvl="0" marL="457200" rtl="0"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8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Presentacions recomanades (preservació)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a"/>
              <a:t>Dominik Schmitz (RWTH Aachen)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ca" sz="1800"/>
              <a:t>Invenio as one Module within a Holistic Service Suite for Research Data	 Management. </a:t>
            </a:r>
            <a:r>
              <a:rPr lang="ca" sz="1800" u="sng">
                <a:solidFill>
                  <a:schemeClr val="accent5"/>
                </a:solidFill>
                <a:hlinkClick r:id="rId3"/>
              </a:rPr>
              <a:t>https://indico.cern.ch/event/557956/contributions/2486854/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Tibor Simko (CERN)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ca" sz="1800"/>
              <a:t>Two Petabytes in Invenio? CERN (Open) Data, </a:t>
            </a:r>
            <a:r>
              <a:rPr lang="ca" sz="1800" u="sng">
                <a:solidFill>
                  <a:schemeClr val="accent5"/>
                </a:solidFill>
                <a:hlinkClick r:id="rId4"/>
              </a:rPr>
              <a:t>https://indico.cern.ch/event/557956/contributions/2486856/</a:t>
            </a:r>
            <a:r>
              <a:rPr lang="ca" sz="1800"/>
              <a:t> (preservació de dades d'experiments)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Remi Ducceschi (CERN)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ca" sz="1800"/>
              <a:t>CERN Archival Store: Invenio Archivematica integration, </a:t>
            </a:r>
            <a:r>
              <a:rPr lang="ca" sz="1800" u="sng">
                <a:solidFill>
                  <a:schemeClr val="accent5"/>
                </a:solidFill>
                <a:hlinkClick r:id="rId5"/>
              </a:rPr>
              <a:t>https://indico.cern.ch/event/557956/contributions/2491765/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Presentacions recomanades (informàtics)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666666"/>
              </a:buClr>
            </a:pPr>
            <a:r>
              <a:rPr lang="ca">
                <a:solidFill>
                  <a:srgbClr val="666666"/>
                </a:solidFill>
              </a:rPr>
              <a:t>Lars Holm Nielsen (CERN)</a:t>
            </a:r>
          </a:p>
          <a:p>
            <a:pPr indent="-342900" lvl="1" marL="9144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ca" sz="1800">
                <a:solidFill>
                  <a:srgbClr val="666666"/>
                </a:solidFill>
              </a:rPr>
              <a:t>Architecture and module overview, </a:t>
            </a:r>
            <a:r>
              <a:rPr lang="ca" sz="1800" u="sng">
                <a:solidFill>
                  <a:schemeClr val="hlink"/>
                </a:solidFill>
                <a:hlinkClick r:id="rId3"/>
              </a:rPr>
              <a:t>https://indico.cern.ch/event/557956/contributions/2469734/</a:t>
            </a:r>
          </a:p>
          <a:p>
            <a:pPr indent="-342900" lvl="1" marL="914400" rtl="0">
              <a:spcBef>
                <a:spcPts val="1800"/>
              </a:spcBef>
              <a:spcAft>
                <a:spcPts val="400"/>
              </a:spcAft>
              <a:buClr>
                <a:srgbClr val="666666"/>
              </a:buClr>
              <a:buSzPct val="100000"/>
            </a:pPr>
            <a:r>
              <a:rPr lang="ca" sz="1800">
                <a:solidFill>
                  <a:srgbClr val="666666"/>
                </a:solidFill>
              </a:rPr>
              <a:t>Monitoring your V3 infrastructure, </a:t>
            </a:r>
            <a:r>
              <a:rPr lang="ca" sz="1800" u="sng">
                <a:solidFill>
                  <a:schemeClr val="hlink"/>
                </a:solidFill>
                <a:hlinkClick r:id="rId4"/>
              </a:rPr>
              <a:t>https://indico.cern.ch/event/557956/contributions/2486847/</a:t>
            </a:r>
          </a:p>
          <a:p>
            <a:pPr indent="0" lvl="0" marL="457200" rtl="0">
              <a:spcBef>
                <a:spcPts val="18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457200" rtl="0">
              <a:spcBef>
                <a:spcPts val="18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L'ús d'Invenio a Alemanya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Repositori?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CRIS?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ILS?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/>
              <a:t>Sumari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ca"/>
              <a:t>El lloc de la trobada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Canvis de personal al CERN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Canvis d'objectius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Els nous canals de comunicació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El paper de TIND i dels usuaris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Canvis tecnològics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Taules d'equivalències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Traduccions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Les properes trobades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Temes bibliotecaris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Respositoris de dades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Properes trobades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2018: CERN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2019: UAB. Preparem-nos ja, reservem dates!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/>
              <a:t>El lloc de la trobada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s://pbs.twimg.com/media/C7giHyFXQAETy5G.jp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524" y="1152462"/>
            <a:ext cx="4167775" cy="312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4167774" cy="312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/>
              <a:t>Ambient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325" y="1269212"/>
            <a:ext cx="4243899" cy="318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950" y="1152475"/>
            <a:ext cx="192171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/>
              <a:t>Canvis de personal al CERN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a"/>
              <a:t>Forçats d'improvís per la direcció.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Tibor Šimko se'n va, a preservació de dades i experiments.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Jiří Kunčar desapareix, aïrat (al Swiss Data Center).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Samuele Kaplun plega, se li acaba el contracte.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Hi apareix en José Benito González López (Indico).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El nou cap, Lars Holm Nielsen.  Qui és?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Molts altres continuen, i continua la rotació.</a:t>
            </a:r>
          </a:p>
        </p:txBody>
      </p:sp>
      <p:pic>
        <p:nvPicPr>
          <p:cNvPr descr="https://avatars3.githubusercontent.com/u/1698163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125" y="1891700"/>
            <a:ext cx="2677174" cy="267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ca"/>
              <a:t>Canvis d'objectius amb Invenio 3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58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ca"/>
              <a:t>De Marc21 a acceptar diferents tipus de metadates.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ca"/>
              <a:t>De dipòsit institucional (en Marc21) a plataforma per múltiples propòsits segons s'empaqueti: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ca" sz="1800"/>
              <a:t>ILS amb Marc21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ca" sz="1800"/>
              <a:t>Dipòsit institucional en Dublin Core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ca" sz="1800"/>
              <a:t>Sistema de museus en …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ca"/>
              <a:t>De ser un únic software a distribuir-se</a:t>
            </a:r>
            <a:r>
              <a:rPr lang="ca"/>
              <a:t> com a múltiples paquests pip en el repositori genèric Python.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ca"/>
              <a:t>De fer-ho tot ell a aprofitar totes les peces de software preexistents que puguin.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ca"/>
              <a:t>Continua essent programari lliure GPL 2.0.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/>
              <a:t>El rol del CERN, TIND i els usuaris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a"/>
              <a:t>Al CERN deixa d'haver-hi un pressupost (equip) específic dedicat a Invenio.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Pressupostos per projectes o objectius: CDS, Inspirehep, HEPdata, Zenodo, etc  (tots amb Invenio).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TIND (spin-off del CERN) es concentra en: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ca" sz="1800"/>
              <a:t>ILS (préstec, adquisicions, holdings).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ca" sz="1800"/>
              <a:t>Compatibilitat Marc21.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ca" sz="1800"/>
              <a:t>Desenvolupaments compatibles amb el núvol (Amazon S3).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ca" sz="1800"/>
              <a:t>Exernalitzacions, manteniments, gestió de sistemes per a tercers.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Els usuaris, com sempre molt benvinguts: traduccions, col·laboracions, etc.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s://tind.io/static/img/logo_tind.pn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925" y="2157550"/>
            <a:ext cx="2619375" cy="82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/>
              <a:t>Els nous canals de comunicació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ca"/>
              <a:t>Github, github i github.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Es mantenen les llistes de correu, però amb menys ús.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Petició d'ajuda a: </a:t>
            </a:r>
            <a:r>
              <a:rPr lang="ca" u="sng">
                <a:solidFill>
                  <a:schemeClr val="hlink"/>
                </a:solidFill>
                <a:hlinkClick r:id="rId3"/>
              </a:rPr>
              <a:t>https://github.com/inveniosoftware/troubleshooting</a:t>
            </a:r>
            <a:r>
              <a:rPr lang="ca"/>
              <a:t> (utilitzat com a gestor de tasques).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Chat: </a:t>
            </a:r>
            <a:r>
              <a:rPr lang="ca" u="sng">
                <a:solidFill>
                  <a:schemeClr val="hlink"/>
                </a:solidFill>
                <a:hlinkClick r:id="rId4"/>
              </a:rPr>
              <a:t>https://gitter.im/inveniosoftware/invenio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/>
              <a:t>Canvis tecnològics: noves sigles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ca"/>
              <a:t>Flask, Flask i Flask: </a:t>
            </a:r>
            <a:r>
              <a:rPr lang="ca" u="sng">
                <a:solidFill>
                  <a:schemeClr val="hlink"/>
                </a:solidFill>
                <a:hlinkClick r:id="rId3"/>
              </a:rPr>
              <a:t>http://flask.pocoo.org/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JSON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ElasticSearch</a:t>
            </a:r>
          </a:p>
          <a:p>
            <a:pPr indent="-228600" lvl="0" marL="457200">
              <a:spcBef>
                <a:spcPts val="0"/>
              </a:spcBef>
            </a:pPr>
            <a:r>
              <a:rPr lang="ca"/>
              <a:t>Redis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RabbitMQ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Celery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a"/>
              <a:t>Docker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De 450.000 línies de codi Python a 150.000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