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1" r:id="rId2"/>
  </p:sldMasterIdLst>
  <p:sldIdLst>
    <p:sldId id="256" r:id="rId3"/>
    <p:sldId id="263" r:id="rId4"/>
    <p:sldId id="257" r:id="rId5"/>
    <p:sldId id="258" r:id="rId6"/>
    <p:sldId id="261" r:id="rId7"/>
    <p:sldId id="264" r:id="rId8"/>
    <p:sldId id="265" r:id="rId9"/>
    <p:sldId id="25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438" y="9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ristina\Documents\Cristina\Brasil_cooperacio\cris_estadistiques_DDD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ristina\Documents\Cristina\Brasil_cooperacio\cris_estadistiques_DDD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kern="1200" spc="0" baseline="0">
                <a:solidFill>
                  <a:prstClr val="white"/>
                </a:solidFill>
                <a:latin typeface="+mj-lt"/>
                <a:ea typeface="+mn-ea"/>
                <a:cs typeface="+mn-cs"/>
              </a:defRPr>
            </a:pPr>
            <a:r>
              <a:rPr lang="en-US" sz="2800" b="0" i="0" baseline="0" dirty="0" err="1">
                <a:effectLst/>
                <a:latin typeface="+mj-lt"/>
              </a:rPr>
              <a:t>Espai</a:t>
            </a:r>
            <a:r>
              <a:rPr lang="en-US" sz="2800" b="0" i="0" baseline="0" dirty="0">
                <a:effectLst/>
                <a:latin typeface="+mj-lt"/>
              </a:rPr>
              <a:t> </a:t>
            </a:r>
            <a:r>
              <a:rPr lang="en-US" sz="2800" b="0" i="0" baseline="0" dirty="0" err="1">
                <a:effectLst/>
                <a:latin typeface="+mj-lt"/>
              </a:rPr>
              <a:t>ocupat</a:t>
            </a:r>
            <a:r>
              <a:rPr lang="en-US" sz="2800" b="0" i="0" baseline="0" dirty="0">
                <a:effectLst/>
                <a:latin typeface="+mj-lt"/>
              </a:rPr>
              <a:t> </a:t>
            </a:r>
            <a:r>
              <a:rPr lang="en-US" sz="2800" b="0" i="0" baseline="0" dirty="0" err="1">
                <a:effectLst/>
                <a:latin typeface="+mj-lt"/>
              </a:rPr>
              <a:t>pels</a:t>
            </a:r>
            <a:r>
              <a:rPr lang="en-US" sz="2800" b="0" i="0" baseline="0" dirty="0">
                <a:effectLst/>
                <a:latin typeface="+mj-lt"/>
              </a:rPr>
              <a:t> originals de</a:t>
            </a:r>
            <a:endParaRPr lang="ca-ES" sz="2800" dirty="0">
              <a:effectLst/>
              <a:latin typeface="+mj-lt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kern="1200" spc="0" baseline="0">
                <a:solidFill>
                  <a:prstClr val="white"/>
                </a:solidFill>
                <a:latin typeface="+mj-lt"/>
                <a:ea typeface="+mn-ea"/>
                <a:cs typeface="+mn-cs"/>
              </a:defRPr>
            </a:pPr>
            <a:r>
              <a:rPr lang="en-US" sz="2800" baseline="0" dirty="0" err="1">
                <a:solidFill>
                  <a:schemeClr val="lt1"/>
                </a:solidFill>
                <a:latin typeface="+mj-lt"/>
                <a:ea typeface="+mn-ea"/>
                <a:cs typeface="+mn-cs"/>
              </a:rPr>
              <a:t>digitalització</a:t>
            </a:r>
            <a:endParaRPr lang="en-US" sz="2800" dirty="0">
              <a:latin typeface="+mj-lt"/>
            </a:endParaRPr>
          </a:p>
        </c:rich>
      </c:tx>
      <c:layout>
        <c:manualLayout>
          <c:xMode val="edge"/>
          <c:yMode val="edge"/>
          <c:x val="0.20055793807024122"/>
          <c:y val="0"/>
        </c:manualLayout>
      </c:layout>
      <c:overlay val="0"/>
      <c:spPr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2800" b="0" i="0" u="none" strike="noStrike" kern="1200" spc="0" baseline="0">
              <a:solidFill>
                <a:prstClr val="white"/>
              </a:solidFill>
              <a:latin typeface="+mj-lt"/>
              <a:ea typeface="+mn-ea"/>
              <a:cs typeface="+mn-cs"/>
            </a:defRPr>
          </a:pPr>
          <a:endParaRPr lang="ca-E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'Vol (Tb)'!$A$3</c:f>
              <c:strCache>
                <c:ptCount val="1"/>
                <c:pt idx="0">
                  <c:v>Volumen (TB)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'Vol (Tb)'!$B$2:$L$2</c:f>
              <c:numCache>
                <c:formatCode>General</c:formatCod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numCache>
            </c:numRef>
          </c:cat>
          <c:val>
            <c:numRef>
              <c:f>'Vol (Tb)'!$B$3:$L$3</c:f>
              <c:numCache>
                <c:formatCode>General</c:formatCode>
                <c:ptCount val="11"/>
                <c:pt idx="0">
                  <c:v>0</c:v>
                </c:pt>
                <c:pt idx="1">
                  <c:v>3</c:v>
                </c:pt>
                <c:pt idx="2">
                  <c:v>9</c:v>
                </c:pt>
                <c:pt idx="3">
                  <c:v>9</c:v>
                </c:pt>
                <c:pt idx="4">
                  <c:v>12</c:v>
                </c:pt>
                <c:pt idx="5">
                  <c:v>12</c:v>
                </c:pt>
                <c:pt idx="6">
                  <c:v>16</c:v>
                </c:pt>
                <c:pt idx="7">
                  <c:v>16</c:v>
                </c:pt>
                <c:pt idx="8">
                  <c:v>20</c:v>
                </c:pt>
                <c:pt idx="9">
                  <c:v>25</c:v>
                </c:pt>
                <c:pt idx="10">
                  <c:v>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E8C-464E-A187-C0F68387A4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7871560"/>
        <c:axId val="367869920"/>
      </c:lineChart>
      <c:catAx>
        <c:axId val="367871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a-ES"/>
          </a:p>
        </c:txPr>
        <c:crossAx val="367869920"/>
        <c:crosses val="autoZero"/>
        <c:auto val="1"/>
        <c:lblAlgn val="ctr"/>
        <c:lblOffset val="100"/>
        <c:noMultiLvlLbl val="0"/>
      </c:catAx>
      <c:valAx>
        <c:axId val="367869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US" sz="2400">
                    <a:latin typeface="+mj-lt"/>
                  </a:rPr>
                  <a:t>Volumen (TB)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n-ea"/>
                  <a:cs typeface="+mn-cs"/>
                </a:defRPr>
              </a:pPr>
              <a:endParaRPr lang="ca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a-ES"/>
          </a:p>
        </c:txPr>
        <c:crossAx val="367871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a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lt1"/>
                </a:solidFill>
                <a:latin typeface="+mj-lt"/>
                <a:ea typeface="+mn-ea"/>
                <a:cs typeface="+mn-cs"/>
              </a:defRPr>
            </a:pPr>
            <a:r>
              <a:rPr lang="en-US" sz="2800" dirty="0" err="1">
                <a:latin typeface="+mj-lt"/>
              </a:rPr>
              <a:t>Espai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ocupat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pels</a:t>
            </a:r>
            <a:r>
              <a:rPr lang="en-US" sz="2800" dirty="0">
                <a:latin typeface="+mj-lt"/>
              </a:rPr>
              <a:t> documents de </a:t>
            </a:r>
            <a:r>
              <a:rPr lang="en-US" sz="2800" dirty="0" err="1">
                <a:latin typeface="+mj-lt"/>
              </a:rPr>
              <a:t>consulta</a:t>
            </a:r>
            <a:endParaRPr lang="en-US" sz="2800" dirty="0">
              <a:latin typeface="+mj-lt"/>
            </a:endParaRPr>
          </a:p>
        </c:rich>
      </c:tx>
      <c:layout>
        <c:manualLayout>
          <c:xMode val="edge"/>
          <c:yMode val="edge"/>
          <c:x val="0.11742206375516243"/>
          <c:y val="3.7436901892746956E-4"/>
        </c:manualLayout>
      </c:layout>
      <c:overlay val="0"/>
      <c:spPr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068144513132719"/>
          <c:y val="8.4381860978743561E-2"/>
          <c:w val="0.81500680273325865"/>
          <c:h val="0.75925030028026153"/>
        </c:manualLayout>
      </c:layout>
      <c:lineChart>
        <c:grouping val="standard"/>
        <c:varyColors val="0"/>
        <c:ser>
          <c:idx val="1"/>
          <c:order val="0"/>
          <c:tx>
            <c:strRef>
              <c:f>'Vol (Gb)'!$A$3</c:f>
              <c:strCache>
                <c:ptCount val="1"/>
                <c:pt idx="0">
                  <c:v>Volumen (Gb)</c:v>
                </c:pt>
              </c:strCache>
            </c:strRef>
          </c:tx>
          <c:spPr>
            <a:ln w="38100"/>
          </c:spPr>
          <c:marker>
            <c:symbol val="none"/>
          </c:marker>
          <c:cat>
            <c:numRef>
              <c:f>'Vol (Gb)'!$B$2:$L$2</c:f>
              <c:numCache>
                <c:formatCode>General</c:formatCod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numCache>
            </c:numRef>
          </c:cat>
          <c:val>
            <c:numRef>
              <c:f>'Vol (Gb)'!$B$3:$L$3</c:f>
              <c:numCache>
                <c:formatCode>General</c:formatCode>
                <c:ptCount val="11"/>
                <c:pt idx="0">
                  <c:v>1</c:v>
                </c:pt>
                <c:pt idx="1">
                  <c:v>1</c:v>
                </c:pt>
                <c:pt idx="2">
                  <c:v>57</c:v>
                </c:pt>
                <c:pt idx="3">
                  <c:v>101</c:v>
                </c:pt>
                <c:pt idx="4">
                  <c:v>181</c:v>
                </c:pt>
                <c:pt idx="5">
                  <c:v>270</c:v>
                </c:pt>
                <c:pt idx="6">
                  <c:v>400</c:v>
                </c:pt>
                <c:pt idx="7">
                  <c:v>500</c:v>
                </c:pt>
                <c:pt idx="8">
                  <c:v>540</c:v>
                </c:pt>
                <c:pt idx="9">
                  <c:v>600</c:v>
                </c:pt>
                <c:pt idx="10">
                  <c:v>650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79D-4168-89EA-D31CC615DA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7871560"/>
        <c:axId val="367869920"/>
      </c:lineChart>
      <c:catAx>
        <c:axId val="367871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a-ES"/>
          </a:p>
        </c:txPr>
        <c:crossAx val="367869920"/>
        <c:crosses val="autoZero"/>
        <c:auto val="1"/>
        <c:lblAlgn val="ctr"/>
        <c:lblOffset val="100"/>
        <c:noMultiLvlLbl val="0"/>
      </c:catAx>
      <c:valAx>
        <c:axId val="367869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US" sz="2400" dirty="0" err="1">
                    <a:latin typeface="+mj-lt"/>
                  </a:rPr>
                  <a:t>Volumen</a:t>
                </a:r>
                <a:r>
                  <a:rPr lang="en-US" sz="2400" dirty="0">
                    <a:latin typeface="+mj-lt"/>
                  </a:rPr>
                  <a:t> (GB)</a:t>
                </a:r>
              </a:p>
            </c:rich>
          </c:tx>
          <c:layout>
            <c:manualLayout>
              <c:xMode val="edge"/>
              <c:yMode val="edge"/>
              <c:x val="0"/>
              <c:y val="0.3674579934736473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a-ES"/>
          </a:p>
        </c:txPr>
        <c:crossAx val="3678715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/>
      </a:pPr>
      <a:endParaRPr lang="ca-E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3C49-45AE-4926-BFC9-EBF79FA12E5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4B31C-C8E6-4C46-847A-471BE8E4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337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3C49-45AE-4926-BFC9-EBF79FA12E5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4B31C-C8E6-4C46-847A-471BE8E4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759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3C49-45AE-4926-BFC9-EBF79FA12E5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4B31C-C8E6-4C46-847A-471BE8E4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029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3C49-45AE-4926-BFC9-EBF79FA12E5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4B31C-C8E6-4C46-847A-471BE8E4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717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3C49-45AE-4926-BFC9-EBF79FA12E5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4B31C-C8E6-4C46-847A-471BE8E4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7129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3C49-45AE-4926-BFC9-EBF79FA12E5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4B31C-C8E6-4C46-847A-471BE8E4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026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3C49-45AE-4926-BFC9-EBF79FA12E5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4B31C-C8E6-4C46-847A-471BE8E4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96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3C49-45AE-4926-BFC9-EBF79FA12E5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4B31C-C8E6-4C46-847A-471BE8E4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6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3C49-45AE-4926-BFC9-EBF79FA12E5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4B31C-C8E6-4C46-847A-471BE8E4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5693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3C49-45AE-4926-BFC9-EBF79FA12E5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4B31C-C8E6-4C46-847A-471BE8E4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3146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3C49-45AE-4926-BFC9-EBF79FA12E5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4B31C-C8E6-4C46-847A-471BE8E4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248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13C49-45AE-4926-BFC9-EBF79FA12E5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4B31C-C8E6-4C46-847A-471BE8E4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751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gif"/><Relationship Id="rId7" Type="http://schemas.openxmlformats.org/officeDocument/2006/relationships/image" Target="../media/image14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jp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611218" y="1278032"/>
            <a:ext cx="7772400" cy="2765461"/>
          </a:xfrm>
        </p:spPr>
        <p:txBody>
          <a:bodyPr>
            <a:normAutofit/>
          </a:bodyPr>
          <a:lstStyle/>
          <a:p>
            <a:r>
              <a:rPr lang="ca-ES" sz="6000" cap="none" dirty="0"/>
              <a:t>Les fites del Dipòsit Digital de Documents de la </a:t>
            </a:r>
            <a:r>
              <a:rPr lang="ca-ES" sz="6000" dirty="0" err="1"/>
              <a:t>uab</a:t>
            </a:r>
            <a:br>
              <a:rPr lang="ca-ES" dirty="0"/>
            </a:br>
            <a:r>
              <a:rPr lang="ca-ES" dirty="0"/>
              <a:t>2006  2016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90" y="1278033"/>
            <a:ext cx="2713839" cy="2333902"/>
          </a:xfrm>
          <a:prstGeom prst="rect">
            <a:avLst/>
          </a:prstGeom>
        </p:spPr>
      </p:pic>
      <p:cxnSp>
        <p:nvCxnSpPr>
          <p:cNvPr id="10" name="Conector recto 9"/>
          <p:cNvCxnSpPr/>
          <p:nvPr/>
        </p:nvCxnSpPr>
        <p:spPr>
          <a:xfrm>
            <a:off x="10055568" y="3357352"/>
            <a:ext cx="192946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CuadroTexto 2"/>
          <p:cNvSpPr txBox="1"/>
          <p:nvPr/>
        </p:nvSpPr>
        <p:spPr>
          <a:xfrm>
            <a:off x="10161308" y="5181491"/>
            <a:ext cx="1222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dirty="0">
                <a:latin typeface="+mj-lt"/>
              </a:rPr>
              <a:t>Ferran Jorba</a:t>
            </a:r>
          </a:p>
          <a:p>
            <a:r>
              <a:rPr lang="ca-ES" dirty="0">
                <a:latin typeface="+mj-lt"/>
              </a:rPr>
              <a:t>Cristina Azorín</a:t>
            </a:r>
          </a:p>
        </p:txBody>
      </p:sp>
    </p:spTree>
    <p:extLst>
      <p:ext uri="{BB962C8B-B14F-4D97-AF65-F5344CB8AC3E}">
        <p14:creationId xmlns:p14="http://schemas.microsoft.com/office/powerpoint/2010/main" val="1972685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dd.uab.cat/pub/fotos/2009/53550/inicial_a2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65" y="129144"/>
            <a:ext cx="8832553" cy="6477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t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2499" y="347041"/>
            <a:ext cx="7720024" cy="6259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981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a-ES" sz="6000" cap="none" dirty="0"/>
              <a:t>Nombre de documents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50024" y="4596874"/>
            <a:ext cx="6900672" cy="851094"/>
          </a:xfrm>
        </p:spPr>
        <p:txBody>
          <a:bodyPr/>
          <a:lstStyle/>
          <a:p>
            <a:r>
              <a:rPr lang="ca-ES" dirty="0"/>
              <a:t>Les pàgines que hi ha dins el DDD esteses anirien de Barcelona a Londres!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t="-1" b="1269"/>
          <a:stretch/>
        </p:blipFill>
        <p:spPr>
          <a:xfrm>
            <a:off x="7816086" y="64093"/>
            <a:ext cx="4018106" cy="6694515"/>
          </a:xfrm>
          <a:prstGeom prst="rect">
            <a:avLst/>
          </a:prstGeom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471576"/>
              </p:ext>
            </p:extLst>
          </p:nvPr>
        </p:nvGraphicFramePr>
        <p:xfrm>
          <a:off x="1616764" y="2402995"/>
          <a:ext cx="3803375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3375">
                  <a:extLst>
                    <a:ext uri="{9D8B030D-6E8A-4147-A177-3AD203B41FA5}">
                      <a16:colId xmlns:a16="http://schemas.microsoft.com/office/drawing/2014/main" val="3809527882"/>
                    </a:ext>
                  </a:extLst>
                </a:gridCol>
              </a:tblGrid>
              <a:tr h="1493144">
                <a:tc>
                  <a:txBody>
                    <a:bodyPr/>
                    <a:lstStyle/>
                    <a:p>
                      <a:r>
                        <a:rPr lang="ca-ES" sz="3200" dirty="0"/>
                        <a:t>208.000 documents</a:t>
                      </a:r>
                    </a:p>
                    <a:p>
                      <a:endParaRPr lang="ca-ES" sz="3200" dirty="0"/>
                    </a:p>
                    <a:p>
                      <a:r>
                        <a:rPr lang="ca-ES" sz="3200" dirty="0"/>
                        <a:t>4.808.000</a:t>
                      </a:r>
                      <a:r>
                        <a:rPr lang="ca-ES" sz="3200" baseline="0" dirty="0"/>
                        <a:t> pàgines</a:t>
                      </a:r>
                      <a:endParaRPr lang="ca-E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870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1835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a-ES" sz="6000" cap="none" dirty="0"/>
              <a:t>Maquinari</a:t>
            </a: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977" y="2460398"/>
            <a:ext cx="5880583" cy="4145811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5" name="Imatge 8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5" r="9726"/>
          <a:stretch/>
        </p:blipFill>
        <p:spPr>
          <a:xfrm>
            <a:off x="6798365" y="1091907"/>
            <a:ext cx="5168348" cy="5514302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6" name="CuadroTexto 5"/>
          <p:cNvSpPr txBox="1"/>
          <p:nvPr/>
        </p:nvSpPr>
        <p:spPr>
          <a:xfrm>
            <a:off x="2173357" y="1875623"/>
            <a:ext cx="2305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3200" b="1" dirty="0">
                <a:solidFill>
                  <a:schemeClr val="tx2">
                    <a:lumMod val="50000"/>
                  </a:schemeClr>
                </a:solidFill>
              </a:rPr>
              <a:t>2008 - 2015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9090992" y="507132"/>
            <a:ext cx="1073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3200" b="1" dirty="0">
                <a:solidFill>
                  <a:schemeClr val="tx2">
                    <a:lumMod val="50000"/>
                  </a:schemeClr>
                </a:solidFill>
              </a:rPr>
              <a:t>2016</a:t>
            </a:r>
          </a:p>
        </p:txBody>
      </p:sp>
      <p:sp>
        <p:nvSpPr>
          <p:cNvPr id="8" name="Quadre de text 2"/>
          <p:cNvSpPr txBox="1">
            <a:spLocks noChangeArrowheads="1"/>
          </p:cNvSpPr>
          <p:nvPr/>
        </p:nvSpPr>
        <p:spPr bwMode="auto">
          <a:xfrm>
            <a:off x="7108543" y="3058511"/>
            <a:ext cx="1783210" cy="42566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a-ES" sz="1600" b="1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Servidor de</a:t>
            </a:r>
            <a:r>
              <a:rPr lang="ca-ES" b="1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a-ES" sz="1600" b="1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producció</a:t>
            </a:r>
            <a:endParaRPr lang="ca-ES" sz="2400" dirty="0">
              <a:solidFill>
                <a:schemeClr val="bg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Quadre de text 2"/>
          <p:cNvSpPr txBox="1">
            <a:spLocks noChangeArrowheads="1"/>
          </p:cNvSpPr>
          <p:nvPr/>
        </p:nvSpPr>
        <p:spPr bwMode="auto">
          <a:xfrm>
            <a:off x="10971761" y="4661346"/>
            <a:ext cx="902036" cy="42566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a-ES" sz="16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Consulta</a:t>
            </a:r>
            <a:endParaRPr lang="ca-ES" sz="2400" dirty="0">
              <a:solidFill>
                <a:schemeClr val="bg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Quadre de text 2"/>
          <p:cNvSpPr txBox="1">
            <a:spLocks noChangeArrowheads="1"/>
          </p:cNvSpPr>
          <p:nvPr/>
        </p:nvSpPr>
        <p:spPr bwMode="auto">
          <a:xfrm>
            <a:off x="7390197" y="5465590"/>
            <a:ext cx="1219902" cy="42566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a-ES" sz="16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Digitalització</a:t>
            </a:r>
            <a:endParaRPr lang="ca-ES" sz="2400" dirty="0">
              <a:solidFill>
                <a:schemeClr val="bg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39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0924670"/>
              </p:ext>
            </p:extLst>
          </p:nvPr>
        </p:nvGraphicFramePr>
        <p:xfrm>
          <a:off x="6569964" y="743712"/>
          <a:ext cx="5120640" cy="5404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áfico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5662792"/>
              </p:ext>
            </p:extLst>
          </p:nvPr>
        </p:nvGraphicFramePr>
        <p:xfrm>
          <a:off x="533762" y="743712"/>
          <a:ext cx="5589665" cy="6114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arrodonit 3"/>
          <p:cNvSpPr/>
          <p:nvPr/>
        </p:nvSpPr>
        <p:spPr>
          <a:xfrm>
            <a:off x="7220886" y="4705088"/>
            <a:ext cx="760287" cy="53849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400" dirty="0" err="1">
                <a:solidFill>
                  <a:schemeClr val="accent3">
                    <a:lumMod val="50000"/>
                  </a:schemeClr>
                </a:solidFill>
                <a:latin typeface="Tw Cen MT Condensed" panose="020B0606020104020203" pitchFamily="34" charset="0"/>
              </a:rPr>
              <a:t>Aneca</a:t>
            </a:r>
            <a:endParaRPr lang="es-ES_tradnl" sz="1400" dirty="0">
              <a:solidFill>
                <a:schemeClr val="accent3">
                  <a:lumMod val="50000"/>
                </a:schemeClr>
              </a:solidFill>
              <a:latin typeface="Tw Cen MT Condensed" panose="020B0606020104020203" pitchFamily="34" charset="0"/>
            </a:endParaRPr>
          </a:p>
          <a:p>
            <a:pPr algn="ctr"/>
            <a:r>
              <a:rPr lang="es-ES_tradnl" sz="1400" dirty="0">
                <a:solidFill>
                  <a:schemeClr val="accent3">
                    <a:lumMod val="50000"/>
                  </a:schemeClr>
                </a:solidFill>
                <a:latin typeface="Tw Cen MT Condensed" panose="020B0606020104020203" pitchFamily="34" charset="0"/>
              </a:rPr>
              <a:t>35.000 €</a:t>
            </a:r>
          </a:p>
        </p:txBody>
      </p:sp>
      <p:sp>
        <p:nvSpPr>
          <p:cNvPr id="5" name="Rectangle arrodonit 4"/>
          <p:cNvSpPr/>
          <p:nvPr/>
        </p:nvSpPr>
        <p:spPr>
          <a:xfrm>
            <a:off x="8166077" y="4435840"/>
            <a:ext cx="693733" cy="53849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400" dirty="0">
                <a:solidFill>
                  <a:schemeClr val="accent3">
                    <a:lumMod val="50000"/>
                  </a:schemeClr>
                </a:solidFill>
                <a:latin typeface="Tw Cen MT Condensed" panose="020B0606020104020203" pitchFamily="34" charset="0"/>
              </a:rPr>
              <a:t>MC</a:t>
            </a:r>
          </a:p>
          <a:p>
            <a:pPr algn="ctr"/>
            <a:r>
              <a:rPr lang="es-ES_tradnl" sz="1400" dirty="0">
                <a:solidFill>
                  <a:schemeClr val="accent3">
                    <a:lumMod val="50000"/>
                  </a:schemeClr>
                </a:solidFill>
                <a:latin typeface="Tw Cen MT Condensed" panose="020B0606020104020203" pitchFamily="34" charset="0"/>
              </a:rPr>
              <a:t>60.000 €</a:t>
            </a:r>
          </a:p>
        </p:txBody>
      </p:sp>
      <p:sp>
        <p:nvSpPr>
          <p:cNvPr id="6" name="Rectangle arrodonit 5"/>
          <p:cNvSpPr/>
          <p:nvPr/>
        </p:nvSpPr>
        <p:spPr>
          <a:xfrm>
            <a:off x="9044714" y="4166592"/>
            <a:ext cx="771718" cy="53849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400" dirty="0">
                <a:solidFill>
                  <a:schemeClr val="accent3">
                    <a:lumMod val="50000"/>
                  </a:schemeClr>
                </a:solidFill>
                <a:latin typeface="Tw Cen MT Condensed" panose="020B0606020104020203" pitchFamily="34" charset="0"/>
              </a:rPr>
              <a:t>MC</a:t>
            </a:r>
          </a:p>
          <a:p>
            <a:pPr algn="ctr"/>
            <a:r>
              <a:rPr lang="es-ES_tradnl" sz="1400" dirty="0">
                <a:solidFill>
                  <a:schemeClr val="accent3">
                    <a:lumMod val="50000"/>
                  </a:schemeClr>
                </a:solidFill>
                <a:latin typeface="Tw Cen MT Condensed" panose="020B0606020104020203" pitchFamily="34" charset="0"/>
              </a:rPr>
              <a:t>100.000 €</a:t>
            </a:r>
          </a:p>
        </p:txBody>
      </p:sp>
    </p:spTree>
    <p:extLst>
      <p:ext uri="{BB962C8B-B14F-4D97-AF65-F5344CB8AC3E}">
        <p14:creationId xmlns:p14="http://schemas.microsoft.com/office/powerpoint/2010/main" val="247602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a-ES" sz="6000" cap="none" dirty="0"/>
              <a:t>Formació, difusió i promoció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1024128" y="1883664"/>
            <a:ext cx="10485121" cy="883920"/>
          </a:xfrm>
        </p:spPr>
        <p:txBody>
          <a:bodyPr>
            <a:noAutofit/>
          </a:bodyPr>
          <a:lstStyle/>
          <a:p>
            <a:r>
              <a:rPr lang="ca-ES" sz="3600" dirty="0">
                <a:latin typeface="+mj-lt"/>
              </a:rPr>
              <a:t>Cursos de formació per a PDI, PAS i alumnes, exposicions, pàgines web, panells informatius, punts de llibre, material promocional, difusió de logos, scripts...</a:t>
            </a:r>
          </a:p>
        </p:txBody>
      </p:sp>
      <p:pic>
        <p:nvPicPr>
          <p:cNvPr id="8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2104" y="4218432"/>
            <a:ext cx="1729825" cy="2449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http://ddd.uab.cat/pub/cartells/2012/100376/ddd_bch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657" y="3634823"/>
            <a:ext cx="1014857" cy="3032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ddd.uab.cat/pub/cartells/2010/57380/ddd_pantall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483" y="5295856"/>
            <a:ext cx="2438401" cy="1371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t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1063" y="3246672"/>
            <a:ext cx="2350026" cy="1943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tg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2253" y="4879996"/>
            <a:ext cx="2388398" cy="1787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tg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771" y="4669535"/>
            <a:ext cx="2823149" cy="1997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tg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0819" y="3355839"/>
            <a:ext cx="1018823" cy="1420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atg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94450" y="3383280"/>
            <a:ext cx="2371048" cy="1611170"/>
          </a:xfrm>
          <a:prstGeom prst="rect">
            <a:avLst/>
          </a:prstGeom>
        </p:spPr>
      </p:pic>
      <p:pic>
        <p:nvPicPr>
          <p:cNvPr id="16" name="Imatg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2249" y="3648456"/>
            <a:ext cx="1180523" cy="835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8136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recto 4"/>
          <p:cNvCxnSpPr/>
          <p:nvPr/>
        </p:nvCxnSpPr>
        <p:spPr>
          <a:xfrm>
            <a:off x="2251307" y="3534561"/>
            <a:ext cx="10575" cy="2461875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Conector recto 289"/>
          <p:cNvCxnSpPr/>
          <p:nvPr/>
        </p:nvCxnSpPr>
        <p:spPr>
          <a:xfrm>
            <a:off x="10274541" y="2111659"/>
            <a:ext cx="40032" cy="411155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Conector recto 290"/>
          <p:cNvCxnSpPr/>
          <p:nvPr/>
        </p:nvCxnSpPr>
        <p:spPr>
          <a:xfrm flipH="1">
            <a:off x="10887823" y="2167798"/>
            <a:ext cx="3435" cy="326241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Conector recto 271"/>
          <p:cNvCxnSpPr/>
          <p:nvPr/>
        </p:nvCxnSpPr>
        <p:spPr>
          <a:xfrm>
            <a:off x="5817273" y="3563344"/>
            <a:ext cx="16501" cy="224250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upo 23"/>
          <p:cNvGrpSpPr/>
          <p:nvPr/>
        </p:nvGrpSpPr>
        <p:grpSpPr>
          <a:xfrm>
            <a:off x="2374123" y="3652062"/>
            <a:ext cx="727720" cy="1081636"/>
            <a:chOff x="2374123" y="3652062"/>
            <a:chExt cx="727720" cy="1081636"/>
          </a:xfrm>
        </p:grpSpPr>
        <p:cxnSp>
          <p:nvCxnSpPr>
            <p:cNvPr id="12" name="Conector recto 11"/>
            <p:cNvCxnSpPr>
              <a:endCxn id="13" idx="4"/>
            </p:cNvCxnSpPr>
            <p:nvPr/>
          </p:nvCxnSpPr>
          <p:spPr>
            <a:xfrm>
              <a:off x="2374123" y="3652062"/>
              <a:ext cx="7705" cy="10816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upo 21"/>
            <p:cNvGrpSpPr/>
            <p:nvPr/>
          </p:nvGrpSpPr>
          <p:grpSpPr>
            <a:xfrm>
              <a:off x="2381828" y="4205345"/>
              <a:ext cx="720015" cy="528353"/>
              <a:chOff x="2381828" y="4205345"/>
              <a:chExt cx="720015" cy="528353"/>
            </a:xfrm>
          </p:grpSpPr>
          <p:sp>
            <p:nvSpPr>
              <p:cNvPr id="13" name="Triángulo isósceles 12"/>
              <p:cNvSpPr/>
              <p:nvPr/>
            </p:nvSpPr>
            <p:spPr>
              <a:xfrm rot="5400000">
                <a:off x="2386797" y="4599520"/>
                <a:ext cx="129209" cy="139147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a-E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CuadroTexto 13"/>
              <p:cNvSpPr txBox="1"/>
              <p:nvPr/>
            </p:nvSpPr>
            <p:spPr>
              <a:xfrm>
                <a:off x="2408718" y="4205345"/>
                <a:ext cx="693125" cy="400110"/>
              </a:xfrm>
              <a:prstGeom prst="rect">
                <a:avLst/>
              </a:prstGeom>
              <a:solidFill>
                <a:schemeClr val="bg1">
                  <a:alpha val="84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a-E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uLnTx/>
                    <a:uFillTx/>
                    <a:latin typeface="Tw Cen MT Condensed" panose="020B0606020104020203" pitchFamily="34" charset="0"/>
                  </a:rPr>
                  <a:t>16.000</a:t>
                </a:r>
              </a:p>
            </p:txBody>
          </p:sp>
        </p:grpSp>
      </p:grpSp>
      <p:grpSp>
        <p:nvGrpSpPr>
          <p:cNvPr id="23" name="Grupo 22"/>
          <p:cNvGrpSpPr/>
          <p:nvPr/>
        </p:nvGrpSpPr>
        <p:grpSpPr>
          <a:xfrm>
            <a:off x="1252330" y="3558209"/>
            <a:ext cx="859085" cy="1192694"/>
            <a:chOff x="1252330" y="3558209"/>
            <a:chExt cx="859085" cy="1192694"/>
          </a:xfrm>
        </p:grpSpPr>
        <p:grpSp>
          <p:nvGrpSpPr>
            <p:cNvPr id="8" name="Grupo 7"/>
            <p:cNvGrpSpPr/>
            <p:nvPr/>
          </p:nvGrpSpPr>
          <p:grpSpPr>
            <a:xfrm>
              <a:off x="1252330" y="3558209"/>
              <a:ext cx="139147" cy="924339"/>
              <a:chOff x="1252330" y="3558209"/>
              <a:chExt cx="139147" cy="924339"/>
            </a:xfrm>
          </p:grpSpPr>
          <p:cxnSp>
            <p:nvCxnSpPr>
              <p:cNvPr id="6" name="Conector recto 5"/>
              <p:cNvCxnSpPr/>
              <p:nvPr/>
            </p:nvCxnSpPr>
            <p:spPr>
              <a:xfrm>
                <a:off x="1252330" y="3558209"/>
                <a:ext cx="0" cy="92433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riángulo isósceles 6"/>
              <p:cNvSpPr/>
              <p:nvPr/>
            </p:nvSpPr>
            <p:spPr>
              <a:xfrm rot="5400000">
                <a:off x="1257299" y="4348370"/>
                <a:ext cx="129209" cy="139147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a-E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" name="CuadroTexto 9"/>
            <p:cNvSpPr txBox="1"/>
            <p:nvPr/>
          </p:nvSpPr>
          <p:spPr>
            <a:xfrm>
              <a:off x="1321903" y="4104572"/>
              <a:ext cx="7895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10.000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registres</a:t>
              </a:r>
            </a:p>
          </p:txBody>
        </p:sp>
      </p:grpSp>
      <p:grpSp>
        <p:nvGrpSpPr>
          <p:cNvPr id="21" name="Grupo 20"/>
          <p:cNvGrpSpPr/>
          <p:nvPr/>
        </p:nvGrpSpPr>
        <p:grpSpPr>
          <a:xfrm>
            <a:off x="9506919" y="3558209"/>
            <a:ext cx="2572756" cy="3172307"/>
            <a:chOff x="9506919" y="3558209"/>
            <a:chExt cx="2572756" cy="3172307"/>
          </a:xfrm>
        </p:grpSpPr>
        <p:cxnSp>
          <p:nvCxnSpPr>
            <p:cNvPr id="16" name="Conector recto 15"/>
            <p:cNvCxnSpPr/>
            <p:nvPr/>
          </p:nvCxnSpPr>
          <p:spPr>
            <a:xfrm>
              <a:off x="11338011" y="3558209"/>
              <a:ext cx="0" cy="2640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riángulo isósceles 16"/>
            <p:cNvSpPr/>
            <p:nvPr/>
          </p:nvSpPr>
          <p:spPr>
            <a:xfrm rot="16200000">
              <a:off x="11203834" y="6064455"/>
              <a:ext cx="129209" cy="139147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a-E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CuadroTexto 17"/>
            <p:cNvSpPr txBox="1"/>
            <p:nvPr/>
          </p:nvSpPr>
          <p:spPr>
            <a:xfrm>
              <a:off x="9506919" y="6084185"/>
              <a:ext cx="257275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35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150.000 registres</a:t>
              </a:r>
            </a:p>
          </p:txBody>
        </p:sp>
      </p:grpSp>
      <p:grpSp>
        <p:nvGrpSpPr>
          <p:cNvPr id="20" name="Grupo 19"/>
          <p:cNvGrpSpPr/>
          <p:nvPr/>
        </p:nvGrpSpPr>
        <p:grpSpPr>
          <a:xfrm>
            <a:off x="3417229" y="3558209"/>
            <a:ext cx="803425" cy="1328673"/>
            <a:chOff x="2334513" y="3100614"/>
            <a:chExt cx="803425" cy="1328673"/>
          </a:xfrm>
        </p:grpSpPr>
        <p:cxnSp>
          <p:nvCxnSpPr>
            <p:cNvPr id="25" name="Conector recto 24"/>
            <p:cNvCxnSpPr/>
            <p:nvPr/>
          </p:nvCxnSpPr>
          <p:spPr>
            <a:xfrm>
              <a:off x="2335046" y="3100614"/>
              <a:ext cx="0" cy="13173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upo 25"/>
            <p:cNvGrpSpPr/>
            <p:nvPr/>
          </p:nvGrpSpPr>
          <p:grpSpPr>
            <a:xfrm>
              <a:off x="2334513" y="3925500"/>
              <a:ext cx="803425" cy="503787"/>
              <a:chOff x="2334513" y="3925500"/>
              <a:chExt cx="803425" cy="503787"/>
            </a:xfrm>
          </p:grpSpPr>
          <p:sp>
            <p:nvSpPr>
              <p:cNvPr id="27" name="Triángulo isósceles 26"/>
              <p:cNvSpPr/>
              <p:nvPr/>
            </p:nvSpPr>
            <p:spPr>
              <a:xfrm rot="5400000">
                <a:off x="2340015" y="4295109"/>
                <a:ext cx="129209" cy="139147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a-E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CuadroTexto 27"/>
              <p:cNvSpPr txBox="1"/>
              <p:nvPr/>
            </p:nvSpPr>
            <p:spPr>
              <a:xfrm>
                <a:off x="2334513" y="3925500"/>
                <a:ext cx="8034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a-E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uLnTx/>
                    <a:uFillTx/>
                    <a:latin typeface="Tw Cen MT Condensed" panose="020B0606020104020203" pitchFamily="34" charset="0"/>
                  </a:rPr>
                  <a:t>25.000</a:t>
                </a:r>
              </a:p>
            </p:txBody>
          </p:sp>
        </p:grpSp>
      </p:grpSp>
      <p:grpSp>
        <p:nvGrpSpPr>
          <p:cNvPr id="29" name="Grupo 28"/>
          <p:cNvGrpSpPr/>
          <p:nvPr/>
        </p:nvGrpSpPr>
        <p:grpSpPr>
          <a:xfrm>
            <a:off x="5387081" y="3558209"/>
            <a:ext cx="946544" cy="1603134"/>
            <a:chOff x="2335046" y="3558209"/>
            <a:chExt cx="946544" cy="1603134"/>
          </a:xfrm>
        </p:grpSpPr>
        <p:cxnSp>
          <p:nvCxnSpPr>
            <p:cNvPr id="30" name="Conector recto 29"/>
            <p:cNvCxnSpPr/>
            <p:nvPr/>
          </p:nvCxnSpPr>
          <p:spPr>
            <a:xfrm>
              <a:off x="2335046" y="3558209"/>
              <a:ext cx="0" cy="16031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upo 30"/>
            <p:cNvGrpSpPr/>
            <p:nvPr/>
          </p:nvGrpSpPr>
          <p:grpSpPr>
            <a:xfrm>
              <a:off x="2335046" y="4602298"/>
              <a:ext cx="946544" cy="554937"/>
              <a:chOff x="2335046" y="4602298"/>
              <a:chExt cx="946544" cy="554937"/>
            </a:xfrm>
          </p:grpSpPr>
          <p:sp>
            <p:nvSpPr>
              <p:cNvPr id="33" name="CuadroTexto 32"/>
              <p:cNvSpPr txBox="1"/>
              <p:nvPr/>
            </p:nvSpPr>
            <p:spPr>
              <a:xfrm>
                <a:off x="2372367" y="4602298"/>
                <a:ext cx="909223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a-E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uLnTx/>
                    <a:uFillTx/>
                    <a:latin typeface="Tw Cen MT Condensed" panose="020B0606020104020203" pitchFamily="34" charset="0"/>
                  </a:rPr>
                  <a:t>57.000</a:t>
                </a:r>
              </a:p>
            </p:txBody>
          </p:sp>
          <p:sp>
            <p:nvSpPr>
              <p:cNvPr id="32" name="Triángulo isósceles 31"/>
              <p:cNvSpPr/>
              <p:nvPr/>
            </p:nvSpPr>
            <p:spPr>
              <a:xfrm rot="5400000">
                <a:off x="2340015" y="5023057"/>
                <a:ext cx="129209" cy="139147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a-E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4" name="Grupo 33"/>
          <p:cNvGrpSpPr/>
          <p:nvPr/>
        </p:nvGrpSpPr>
        <p:grpSpPr>
          <a:xfrm>
            <a:off x="7566794" y="3548061"/>
            <a:ext cx="1137204" cy="2131042"/>
            <a:chOff x="2255445" y="2573576"/>
            <a:chExt cx="1137204" cy="2131042"/>
          </a:xfrm>
        </p:grpSpPr>
        <p:cxnSp>
          <p:nvCxnSpPr>
            <p:cNvPr id="35" name="Conector recto 34"/>
            <p:cNvCxnSpPr/>
            <p:nvPr/>
          </p:nvCxnSpPr>
          <p:spPr>
            <a:xfrm>
              <a:off x="2255445" y="2573576"/>
              <a:ext cx="0" cy="211285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upo 35"/>
            <p:cNvGrpSpPr/>
            <p:nvPr/>
          </p:nvGrpSpPr>
          <p:grpSpPr>
            <a:xfrm>
              <a:off x="2262576" y="4119843"/>
              <a:ext cx="1130073" cy="584775"/>
              <a:chOff x="2262576" y="4119843"/>
              <a:chExt cx="1130073" cy="584775"/>
            </a:xfrm>
          </p:grpSpPr>
          <p:sp>
            <p:nvSpPr>
              <p:cNvPr id="37" name="Triángulo isósceles 36"/>
              <p:cNvSpPr/>
              <p:nvPr/>
            </p:nvSpPr>
            <p:spPr>
              <a:xfrm rot="5400000">
                <a:off x="2267545" y="4570440"/>
                <a:ext cx="129209" cy="139147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a-E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CuadroTexto 37"/>
              <p:cNvSpPr txBox="1"/>
              <p:nvPr/>
            </p:nvSpPr>
            <p:spPr>
              <a:xfrm>
                <a:off x="2279779" y="4119843"/>
                <a:ext cx="111287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a-E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uLnTx/>
                    <a:uFillTx/>
                    <a:latin typeface="Tw Cen MT Condensed" panose="020B0606020104020203" pitchFamily="34" charset="0"/>
                  </a:rPr>
                  <a:t>90.000</a:t>
                </a:r>
              </a:p>
            </p:txBody>
          </p:sp>
        </p:grpSp>
      </p:grpSp>
      <p:grpSp>
        <p:nvGrpSpPr>
          <p:cNvPr id="39" name="Grupo 38"/>
          <p:cNvGrpSpPr/>
          <p:nvPr/>
        </p:nvGrpSpPr>
        <p:grpSpPr>
          <a:xfrm>
            <a:off x="9726891" y="3548061"/>
            <a:ext cx="1165704" cy="2374527"/>
            <a:chOff x="2329711" y="3558209"/>
            <a:chExt cx="1165704" cy="2374527"/>
          </a:xfrm>
        </p:grpSpPr>
        <p:cxnSp>
          <p:nvCxnSpPr>
            <p:cNvPr id="40" name="Conector recto 39"/>
            <p:cNvCxnSpPr/>
            <p:nvPr/>
          </p:nvCxnSpPr>
          <p:spPr>
            <a:xfrm>
              <a:off x="2335046" y="3558209"/>
              <a:ext cx="0" cy="233515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upo 40"/>
            <p:cNvGrpSpPr/>
            <p:nvPr/>
          </p:nvGrpSpPr>
          <p:grpSpPr>
            <a:xfrm>
              <a:off x="2329711" y="5347961"/>
              <a:ext cx="1165704" cy="584775"/>
              <a:chOff x="2329711" y="5347961"/>
              <a:chExt cx="1165704" cy="584775"/>
            </a:xfrm>
          </p:grpSpPr>
          <p:sp>
            <p:nvSpPr>
              <p:cNvPr id="42" name="Triángulo isósceles 41"/>
              <p:cNvSpPr/>
              <p:nvPr/>
            </p:nvSpPr>
            <p:spPr>
              <a:xfrm rot="5400000">
                <a:off x="2340014" y="5759185"/>
                <a:ext cx="129209" cy="139147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a-E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CuadroTexto 42"/>
              <p:cNvSpPr txBox="1"/>
              <p:nvPr/>
            </p:nvSpPr>
            <p:spPr>
              <a:xfrm>
                <a:off x="2329711" y="5347961"/>
                <a:ext cx="116570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a-E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uLnTx/>
                    <a:uFillTx/>
                    <a:latin typeface="Tw Cen MT Condensed" panose="020B0606020104020203" pitchFamily="34" charset="0"/>
                  </a:rPr>
                  <a:t>115.000</a:t>
                </a:r>
              </a:p>
            </p:txBody>
          </p:sp>
        </p:grpSp>
      </p:grpSp>
      <p:grpSp>
        <p:nvGrpSpPr>
          <p:cNvPr id="64" name="Grupo 63"/>
          <p:cNvGrpSpPr/>
          <p:nvPr/>
        </p:nvGrpSpPr>
        <p:grpSpPr>
          <a:xfrm>
            <a:off x="1321903" y="2173751"/>
            <a:ext cx="969750" cy="1249162"/>
            <a:chOff x="1321903" y="2173751"/>
            <a:chExt cx="969750" cy="1249162"/>
          </a:xfrm>
        </p:grpSpPr>
        <p:cxnSp>
          <p:nvCxnSpPr>
            <p:cNvPr id="55" name="Conector recto 54"/>
            <p:cNvCxnSpPr/>
            <p:nvPr/>
          </p:nvCxnSpPr>
          <p:spPr>
            <a:xfrm>
              <a:off x="1323730" y="2432313"/>
              <a:ext cx="0" cy="990600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riángulo isósceles 55"/>
            <p:cNvSpPr/>
            <p:nvPr/>
          </p:nvSpPr>
          <p:spPr>
            <a:xfrm rot="5400000">
              <a:off x="1328644" y="2425572"/>
              <a:ext cx="129209" cy="142691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a-E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CuadroTexto 56"/>
            <p:cNvSpPr txBox="1"/>
            <p:nvPr/>
          </p:nvSpPr>
          <p:spPr>
            <a:xfrm>
              <a:off x="1408961" y="2173751"/>
              <a:ext cx="8826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130.000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consultes</a:t>
              </a:r>
            </a:p>
          </p:txBody>
        </p:sp>
      </p:grpSp>
      <p:grpSp>
        <p:nvGrpSpPr>
          <p:cNvPr id="87" name="Grupo 86"/>
          <p:cNvGrpSpPr/>
          <p:nvPr/>
        </p:nvGrpSpPr>
        <p:grpSpPr>
          <a:xfrm>
            <a:off x="3436785" y="1738981"/>
            <a:ext cx="1092846" cy="1699544"/>
            <a:chOff x="3436785" y="1738981"/>
            <a:chExt cx="1092846" cy="1699544"/>
          </a:xfrm>
        </p:grpSpPr>
        <p:cxnSp>
          <p:nvCxnSpPr>
            <p:cNvPr id="65" name="Conector recto 64"/>
            <p:cNvCxnSpPr/>
            <p:nvPr/>
          </p:nvCxnSpPr>
          <p:spPr>
            <a:xfrm>
              <a:off x="3556909" y="2173751"/>
              <a:ext cx="18805" cy="126477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riángulo isósceles 65"/>
            <p:cNvSpPr/>
            <p:nvPr/>
          </p:nvSpPr>
          <p:spPr>
            <a:xfrm rot="5400000">
              <a:off x="3563650" y="2148253"/>
              <a:ext cx="129209" cy="142691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a-E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CuadroTexto 66"/>
            <p:cNvSpPr txBox="1"/>
            <p:nvPr/>
          </p:nvSpPr>
          <p:spPr>
            <a:xfrm>
              <a:off x="3436785" y="1738981"/>
              <a:ext cx="1092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1’2 milions</a:t>
              </a:r>
            </a:p>
          </p:txBody>
        </p:sp>
      </p:grpSp>
      <p:grpSp>
        <p:nvGrpSpPr>
          <p:cNvPr id="91" name="Grupo 90"/>
          <p:cNvGrpSpPr/>
          <p:nvPr/>
        </p:nvGrpSpPr>
        <p:grpSpPr>
          <a:xfrm>
            <a:off x="11266665" y="542925"/>
            <a:ext cx="153810" cy="2773826"/>
            <a:chOff x="11266665" y="542925"/>
            <a:chExt cx="153810" cy="2773826"/>
          </a:xfrm>
        </p:grpSpPr>
        <p:cxnSp>
          <p:nvCxnSpPr>
            <p:cNvPr id="71" name="Conector recto 70"/>
            <p:cNvCxnSpPr/>
            <p:nvPr/>
          </p:nvCxnSpPr>
          <p:spPr>
            <a:xfrm flipH="1">
              <a:off x="11410705" y="542925"/>
              <a:ext cx="9770" cy="2773826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riángulo isósceles 72"/>
            <p:cNvSpPr/>
            <p:nvPr/>
          </p:nvSpPr>
          <p:spPr>
            <a:xfrm rot="16200000">
              <a:off x="11273406" y="536184"/>
              <a:ext cx="129209" cy="142691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a-E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8" name="Grupo 87"/>
          <p:cNvGrpSpPr/>
          <p:nvPr/>
        </p:nvGrpSpPr>
        <p:grpSpPr>
          <a:xfrm>
            <a:off x="6755651" y="1419429"/>
            <a:ext cx="1430468" cy="2009571"/>
            <a:chOff x="6755651" y="1419429"/>
            <a:chExt cx="1430468" cy="2009571"/>
          </a:xfrm>
        </p:grpSpPr>
        <p:cxnSp>
          <p:nvCxnSpPr>
            <p:cNvPr id="68" name="Conector recto 67"/>
            <p:cNvCxnSpPr/>
            <p:nvPr/>
          </p:nvCxnSpPr>
          <p:spPr>
            <a:xfrm flipH="1">
              <a:off x="6810130" y="1847850"/>
              <a:ext cx="245" cy="1581150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riángulo isósceles 78"/>
            <p:cNvSpPr/>
            <p:nvPr/>
          </p:nvSpPr>
          <p:spPr>
            <a:xfrm rot="5400000">
              <a:off x="6821226" y="1841109"/>
              <a:ext cx="129209" cy="142691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a-E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CuadroTexto 82"/>
            <p:cNvSpPr txBox="1"/>
            <p:nvPr/>
          </p:nvSpPr>
          <p:spPr>
            <a:xfrm>
              <a:off x="6755651" y="1419429"/>
              <a:ext cx="14304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2 milions </a:t>
              </a:r>
            </a:p>
          </p:txBody>
        </p:sp>
      </p:grpSp>
      <p:grpSp>
        <p:nvGrpSpPr>
          <p:cNvPr id="89" name="Grupo 88"/>
          <p:cNvGrpSpPr/>
          <p:nvPr/>
        </p:nvGrpSpPr>
        <p:grpSpPr>
          <a:xfrm>
            <a:off x="8507561" y="1031689"/>
            <a:ext cx="1403536" cy="2397311"/>
            <a:chOff x="8507561" y="1031689"/>
            <a:chExt cx="1403536" cy="2397311"/>
          </a:xfrm>
        </p:grpSpPr>
        <p:cxnSp>
          <p:nvCxnSpPr>
            <p:cNvPr id="69" name="Conector recto 68"/>
            <p:cNvCxnSpPr/>
            <p:nvPr/>
          </p:nvCxnSpPr>
          <p:spPr>
            <a:xfrm>
              <a:off x="8572500" y="1466850"/>
              <a:ext cx="9280" cy="1962150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riángulo isósceles 79"/>
            <p:cNvSpPr/>
            <p:nvPr/>
          </p:nvSpPr>
          <p:spPr>
            <a:xfrm rot="5400000">
              <a:off x="8582604" y="1460109"/>
              <a:ext cx="129209" cy="142691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a-E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CuadroTexto 83"/>
            <p:cNvSpPr txBox="1"/>
            <p:nvPr/>
          </p:nvSpPr>
          <p:spPr>
            <a:xfrm>
              <a:off x="8507561" y="1031689"/>
              <a:ext cx="14035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3’8 milions </a:t>
              </a:r>
            </a:p>
          </p:txBody>
        </p:sp>
      </p:grpSp>
      <p:grpSp>
        <p:nvGrpSpPr>
          <p:cNvPr id="90" name="Grupo 89"/>
          <p:cNvGrpSpPr/>
          <p:nvPr/>
        </p:nvGrpSpPr>
        <p:grpSpPr>
          <a:xfrm>
            <a:off x="9890913" y="698151"/>
            <a:ext cx="1804767" cy="2724762"/>
            <a:chOff x="9890913" y="698151"/>
            <a:chExt cx="1804767" cy="2724762"/>
          </a:xfrm>
        </p:grpSpPr>
        <p:cxnSp>
          <p:nvCxnSpPr>
            <p:cNvPr id="70" name="Conector recto 69"/>
            <p:cNvCxnSpPr>
              <a:stCxn id="81" idx="3"/>
            </p:cNvCxnSpPr>
            <p:nvPr/>
          </p:nvCxnSpPr>
          <p:spPr>
            <a:xfrm>
              <a:off x="10188842" y="1210098"/>
              <a:ext cx="31238" cy="2212815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riángulo isósceles 80"/>
            <p:cNvSpPr/>
            <p:nvPr/>
          </p:nvSpPr>
          <p:spPr>
            <a:xfrm rot="5400000">
              <a:off x="10195583" y="1138752"/>
              <a:ext cx="129209" cy="142691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a-E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CuadroTexto 84"/>
            <p:cNvSpPr txBox="1"/>
            <p:nvPr/>
          </p:nvSpPr>
          <p:spPr>
            <a:xfrm>
              <a:off x="9890913" y="698151"/>
              <a:ext cx="18047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4’9 milions</a:t>
              </a:r>
            </a:p>
          </p:txBody>
        </p:sp>
      </p:grpSp>
      <p:sp>
        <p:nvSpPr>
          <p:cNvPr id="86" name="CuadroTexto 85"/>
          <p:cNvSpPr txBox="1"/>
          <p:nvPr/>
        </p:nvSpPr>
        <p:spPr>
          <a:xfrm>
            <a:off x="8572500" y="38318"/>
            <a:ext cx="386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w Cen MT Condensed" panose="020B0606020104020203" pitchFamily="34" charset="0"/>
              </a:rPr>
              <a:t>4’5 milions de consultes </a:t>
            </a:r>
          </a:p>
        </p:txBody>
      </p:sp>
      <p:sp>
        <p:nvSpPr>
          <p:cNvPr id="82" name="Rectángulo redondeado 81"/>
          <p:cNvSpPr/>
          <p:nvPr/>
        </p:nvSpPr>
        <p:spPr>
          <a:xfrm>
            <a:off x="1850159" y="5503952"/>
            <a:ext cx="991906" cy="344827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w Cen MT Condensed" panose="020B0606020104020203" pitchFamily="34" charset="0"/>
              </a:rPr>
              <a:t>Invenio</a:t>
            </a:r>
            <a:r>
              <a: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w Cen MT Condensed" panose="020B0606020104020203" pitchFamily="34" charset="0"/>
              </a:rPr>
              <a:t> 0.9</a:t>
            </a:r>
          </a:p>
        </p:txBody>
      </p:sp>
      <p:sp>
        <p:nvSpPr>
          <p:cNvPr id="92" name="Rectángulo redondeado 91"/>
          <p:cNvSpPr/>
          <p:nvPr/>
        </p:nvSpPr>
        <p:spPr>
          <a:xfrm>
            <a:off x="8358888" y="5581592"/>
            <a:ext cx="991906" cy="344827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w Cen MT Condensed" panose="020B0606020104020203" pitchFamily="34" charset="0"/>
              </a:rPr>
              <a:t>Invenio</a:t>
            </a:r>
            <a:r>
              <a: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w Cen MT Condensed" panose="020B0606020104020203" pitchFamily="34" charset="0"/>
              </a:rPr>
              <a:t> 1.0</a:t>
            </a:r>
          </a:p>
        </p:txBody>
      </p:sp>
      <p:grpSp>
        <p:nvGrpSpPr>
          <p:cNvPr id="15" name="Agrupa 14"/>
          <p:cNvGrpSpPr/>
          <p:nvPr/>
        </p:nvGrpSpPr>
        <p:grpSpPr>
          <a:xfrm>
            <a:off x="490006" y="3579352"/>
            <a:ext cx="991906" cy="2262428"/>
            <a:chOff x="1220706" y="3663991"/>
            <a:chExt cx="991906" cy="2262428"/>
          </a:xfrm>
        </p:grpSpPr>
        <p:sp>
          <p:nvSpPr>
            <p:cNvPr id="50" name="Rectángulo redondeado 49"/>
            <p:cNvSpPr/>
            <p:nvPr/>
          </p:nvSpPr>
          <p:spPr>
            <a:xfrm>
              <a:off x="1220706" y="5581592"/>
              <a:ext cx="991906" cy="344827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Invenio</a:t>
              </a: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 0.7</a:t>
              </a:r>
            </a:p>
          </p:txBody>
        </p:sp>
        <p:cxnSp>
          <p:nvCxnSpPr>
            <p:cNvPr id="11" name="Conector recto 10"/>
            <p:cNvCxnSpPr/>
            <p:nvPr/>
          </p:nvCxnSpPr>
          <p:spPr>
            <a:xfrm>
              <a:off x="1649258" y="3663991"/>
              <a:ext cx="0" cy="457034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5" name="Conector recto 94"/>
            <p:cNvCxnSpPr/>
            <p:nvPr/>
          </p:nvCxnSpPr>
          <p:spPr>
            <a:xfrm>
              <a:off x="1645224" y="4080537"/>
              <a:ext cx="0" cy="1485032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cxnSp>
        <p:nvCxnSpPr>
          <p:cNvPr id="96" name="Conector recto 95"/>
          <p:cNvCxnSpPr/>
          <p:nvPr/>
        </p:nvCxnSpPr>
        <p:spPr>
          <a:xfrm>
            <a:off x="2154106" y="3489535"/>
            <a:ext cx="7264" cy="2014417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7" name="Conector recto 96"/>
          <p:cNvCxnSpPr/>
          <p:nvPr/>
        </p:nvCxnSpPr>
        <p:spPr>
          <a:xfrm>
            <a:off x="8639944" y="3548061"/>
            <a:ext cx="22502" cy="2082139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4" name="Agrupa 3"/>
          <p:cNvGrpSpPr/>
          <p:nvPr/>
        </p:nvGrpSpPr>
        <p:grpSpPr>
          <a:xfrm>
            <a:off x="10172127" y="3546220"/>
            <a:ext cx="991906" cy="1784212"/>
            <a:chOff x="11098269" y="4142207"/>
            <a:chExt cx="991906" cy="1784212"/>
          </a:xfrm>
        </p:grpSpPr>
        <p:sp>
          <p:nvSpPr>
            <p:cNvPr id="93" name="Rectángulo redondeado 92"/>
            <p:cNvSpPr/>
            <p:nvPr/>
          </p:nvSpPr>
          <p:spPr>
            <a:xfrm>
              <a:off x="11098269" y="5581592"/>
              <a:ext cx="991906" cy="344827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Invenio</a:t>
              </a: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 1.1</a:t>
              </a:r>
            </a:p>
          </p:txBody>
        </p:sp>
        <p:cxnSp>
          <p:nvCxnSpPr>
            <p:cNvPr id="98" name="Conector recto 97"/>
            <p:cNvCxnSpPr>
              <a:stCxn id="246" idx="3"/>
            </p:cNvCxnSpPr>
            <p:nvPr/>
          </p:nvCxnSpPr>
          <p:spPr>
            <a:xfrm>
              <a:off x="11635601" y="4142207"/>
              <a:ext cx="29251" cy="1435554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99" name="Elipse 98"/>
          <p:cNvSpPr/>
          <p:nvPr/>
        </p:nvSpPr>
        <p:spPr>
          <a:xfrm>
            <a:off x="11550388" y="3396727"/>
            <a:ext cx="161482" cy="16148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0" name="Elipse 99"/>
          <p:cNvSpPr/>
          <p:nvPr/>
        </p:nvSpPr>
        <p:spPr>
          <a:xfrm>
            <a:off x="11730928" y="3396727"/>
            <a:ext cx="161482" cy="16148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58" name="Grupo 257"/>
          <p:cNvGrpSpPr/>
          <p:nvPr/>
        </p:nvGrpSpPr>
        <p:grpSpPr>
          <a:xfrm>
            <a:off x="11119967" y="1156310"/>
            <a:ext cx="991906" cy="2266603"/>
            <a:chOff x="11119967" y="1156310"/>
            <a:chExt cx="991906" cy="2266603"/>
          </a:xfrm>
        </p:grpSpPr>
        <p:cxnSp>
          <p:nvCxnSpPr>
            <p:cNvPr id="77" name="Conector recto 76"/>
            <p:cNvCxnSpPr/>
            <p:nvPr/>
          </p:nvCxnSpPr>
          <p:spPr>
            <a:xfrm flipH="1" flipV="1">
              <a:off x="11658195" y="1849201"/>
              <a:ext cx="15385" cy="15737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9" name="CuadroTexto 48"/>
            <p:cNvSpPr txBox="1"/>
            <p:nvPr/>
          </p:nvSpPr>
          <p:spPr>
            <a:xfrm>
              <a:off x="11119967" y="1156310"/>
              <a:ext cx="991906" cy="646331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1r Espanya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20è món</a:t>
              </a:r>
              <a:endPara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78" name="Diagrama de flujo: cinta perforada 77"/>
            <p:cNvSpPr/>
            <p:nvPr/>
          </p:nvSpPr>
          <p:spPr>
            <a:xfrm>
              <a:off x="11664118" y="1741796"/>
              <a:ext cx="208877" cy="231452"/>
            </a:xfrm>
            <a:prstGeom prst="flowChartPunchedTape">
              <a:avLst/>
            </a:prstGeom>
            <a:pattFill prst="lgCheck">
              <a:fgClr>
                <a:schemeClr val="lt1"/>
              </a:fgClr>
              <a:bgClr>
                <a:schemeClr val="tx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w Cen MT Condensed" panose="020B0606020104020203" pitchFamily="34" charset="0"/>
              </a:endParaRPr>
            </a:p>
          </p:txBody>
        </p:sp>
      </p:grpSp>
      <p:cxnSp>
        <p:nvCxnSpPr>
          <p:cNvPr id="102" name="Conector recto 101"/>
          <p:cNvCxnSpPr>
            <a:endCxn id="104" idx="1"/>
          </p:cNvCxnSpPr>
          <p:nvPr/>
        </p:nvCxnSpPr>
        <p:spPr>
          <a:xfrm flipV="1">
            <a:off x="7894839" y="1622492"/>
            <a:ext cx="1363" cy="17717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57" name="Grupo 256"/>
          <p:cNvGrpSpPr/>
          <p:nvPr/>
        </p:nvGrpSpPr>
        <p:grpSpPr>
          <a:xfrm>
            <a:off x="7617589" y="906662"/>
            <a:ext cx="991906" cy="831556"/>
            <a:chOff x="7617589" y="906662"/>
            <a:chExt cx="991906" cy="831556"/>
          </a:xfrm>
        </p:grpSpPr>
        <p:sp>
          <p:nvSpPr>
            <p:cNvPr id="103" name="CuadroTexto 102"/>
            <p:cNvSpPr txBox="1"/>
            <p:nvPr/>
          </p:nvSpPr>
          <p:spPr>
            <a:xfrm>
              <a:off x="7617589" y="906662"/>
              <a:ext cx="991906" cy="646331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1r Espanya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10è món</a:t>
              </a:r>
              <a:endPara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04" name="Diagrama de flujo: cinta perforada 103"/>
            <p:cNvSpPr/>
            <p:nvPr/>
          </p:nvSpPr>
          <p:spPr>
            <a:xfrm>
              <a:off x="7896202" y="1506766"/>
              <a:ext cx="208877" cy="231452"/>
            </a:xfrm>
            <a:prstGeom prst="flowChartPunchedTape">
              <a:avLst/>
            </a:prstGeom>
            <a:pattFill prst="lgCheck">
              <a:fgClr>
                <a:schemeClr val="lt1"/>
              </a:fgClr>
              <a:bgClr>
                <a:schemeClr val="tx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w Cen MT Condensed" panose="020B0606020104020203" pitchFamily="34" charset="0"/>
              </a:endParaRPr>
            </a:p>
          </p:txBody>
        </p:sp>
      </p:grpSp>
      <p:cxnSp>
        <p:nvCxnSpPr>
          <p:cNvPr id="105" name="Conector recto 104"/>
          <p:cNvCxnSpPr>
            <a:endCxn id="106" idx="2"/>
          </p:cNvCxnSpPr>
          <p:nvPr/>
        </p:nvCxnSpPr>
        <p:spPr>
          <a:xfrm flipH="1" flipV="1">
            <a:off x="6307927" y="1716503"/>
            <a:ext cx="1" cy="16802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14" name="Grupo 113"/>
          <p:cNvGrpSpPr/>
          <p:nvPr/>
        </p:nvGrpSpPr>
        <p:grpSpPr>
          <a:xfrm>
            <a:off x="499246" y="2979783"/>
            <a:ext cx="11137438" cy="901286"/>
            <a:chOff x="499246" y="2979783"/>
            <a:chExt cx="11137438" cy="901286"/>
          </a:xfrm>
        </p:grpSpPr>
        <p:sp>
          <p:nvSpPr>
            <p:cNvPr id="115" name="Anillo 114"/>
            <p:cNvSpPr/>
            <p:nvPr/>
          </p:nvSpPr>
          <p:spPr>
            <a:xfrm>
              <a:off x="499246" y="3333575"/>
              <a:ext cx="311103" cy="311103"/>
            </a:xfrm>
            <a:prstGeom prst="donut">
              <a:avLst>
                <a:gd name="adj" fmla="val 20000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6" name="Forma libre 115"/>
            <p:cNvSpPr/>
            <p:nvPr/>
          </p:nvSpPr>
          <p:spPr>
            <a:xfrm rot="17700000">
              <a:off x="608865" y="3079962"/>
              <a:ext cx="386736" cy="186377"/>
            </a:xfrm>
            <a:custGeom>
              <a:avLst/>
              <a:gdLst>
                <a:gd name="connsiteX0" fmla="*/ 0 w 386736"/>
                <a:gd name="connsiteY0" fmla="*/ 0 h 186377"/>
                <a:gd name="connsiteX1" fmla="*/ 386736 w 386736"/>
                <a:gd name="connsiteY1" fmla="*/ 0 h 186377"/>
                <a:gd name="connsiteX2" fmla="*/ 386736 w 386736"/>
                <a:gd name="connsiteY2" fmla="*/ 186377 h 186377"/>
                <a:gd name="connsiteX3" fmla="*/ 0 w 386736"/>
                <a:gd name="connsiteY3" fmla="*/ 186377 h 186377"/>
                <a:gd name="connsiteX4" fmla="*/ 0 w 386736"/>
                <a:gd name="connsiteY4" fmla="*/ 0 h 18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36" h="186377">
                  <a:moveTo>
                    <a:pt x="0" y="0"/>
                  </a:moveTo>
                  <a:lnTo>
                    <a:pt x="386736" y="0"/>
                  </a:lnTo>
                  <a:lnTo>
                    <a:pt x="386736" y="186377"/>
                  </a:lnTo>
                  <a:lnTo>
                    <a:pt x="0" y="18637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19" tIns="-1" rIns="0" bIns="0" numCol="1" spcCol="1270" anchor="ctr" anchorCtr="0">
              <a:noAutofit/>
            </a:bodyPr>
            <a:lstStyle/>
            <a:p>
              <a:pPr marL="0" marR="0" lvl="0" indent="0" algn="l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</a:rPr>
                <a:t>2006</a:t>
              </a:r>
            </a:p>
          </p:txBody>
        </p:sp>
        <p:sp>
          <p:nvSpPr>
            <p:cNvPr id="117" name="Elipse 116"/>
            <p:cNvSpPr/>
            <p:nvPr/>
          </p:nvSpPr>
          <p:spPr>
            <a:xfrm>
              <a:off x="833783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8" name="Forma libre 117"/>
            <p:cNvSpPr/>
            <p:nvPr/>
          </p:nvSpPr>
          <p:spPr>
            <a:xfrm rot="17700000">
              <a:off x="642529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</a:p>
          </p:txBody>
        </p:sp>
        <p:sp>
          <p:nvSpPr>
            <p:cNvPr id="119" name="Rectángulo 118"/>
            <p:cNvSpPr/>
            <p:nvPr/>
          </p:nvSpPr>
          <p:spPr>
            <a:xfrm rot="17700000">
              <a:off x="851974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0" name="Elipse 119"/>
            <p:cNvSpPr/>
            <p:nvPr/>
          </p:nvSpPr>
          <p:spPr>
            <a:xfrm>
              <a:off x="1018674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1" name="Forma libre 120"/>
            <p:cNvSpPr/>
            <p:nvPr/>
          </p:nvSpPr>
          <p:spPr>
            <a:xfrm rot="17700000">
              <a:off x="827420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</a:p>
          </p:txBody>
        </p:sp>
        <p:sp>
          <p:nvSpPr>
            <p:cNvPr id="122" name="Rectángulo 121"/>
            <p:cNvSpPr/>
            <p:nvPr/>
          </p:nvSpPr>
          <p:spPr>
            <a:xfrm rot="17700000">
              <a:off x="1036866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3" name="Elipse 122"/>
            <p:cNvSpPr/>
            <p:nvPr/>
          </p:nvSpPr>
          <p:spPr>
            <a:xfrm>
              <a:off x="1203565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4" name="Forma libre 123"/>
            <p:cNvSpPr/>
            <p:nvPr/>
          </p:nvSpPr>
          <p:spPr>
            <a:xfrm rot="17700000">
              <a:off x="1012311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Rectángulo 124"/>
            <p:cNvSpPr/>
            <p:nvPr/>
          </p:nvSpPr>
          <p:spPr>
            <a:xfrm rot="17700000">
              <a:off x="1221757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6" name="Elipse 125"/>
            <p:cNvSpPr/>
            <p:nvPr/>
          </p:nvSpPr>
          <p:spPr>
            <a:xfrm>
              <a:off x="1388456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7" name="Forma libre 126"/>
            <p:cNvSpPr/>
            <p:nvPr/>
          </p:nvSpPr>
          <p:spPr>
            <a:xfrm rot="17700000">
              <a:off x="1197203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Rectángulo 127"/>
            <p:cNvSpPr/>
            <p:nvPr/>
          </p:nvSpPr>
          <p:spPr>
            <a:xfrm rot="17700000">
              <a:off x="1406648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9" name="Anillo 128"/>
            <p:cNvSpPr/>
            <p:nvPr/>
          </p:nvSpPr>
          <p:spPr>
            <a:xfrm>
              <a:off x="1573372" y="3333575"/>
              <a:ext cx="311103" cy="311103"/>
            </a:xfrm>
            <a:prstGeom prst="donut">
              <a:avLst>
                <a:gd name="adj" fmla="val 20000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0" name="Forma libre 129"/>
            <p:cNvSpPr/>
            <p:nvPr/>
          </p:nvSpPr>
          <p:spPr>
            <a:xfrm rot="17700000">
              <a:off x="1682991" y="3079962"/>
              <a:ext cx="386736" cy="186377"/>
            </a:xfrm>
            <a:custGeom>
              <a:avLst/>
              <a:gdLst>
                <a:gd name="connsiteX0" fmla="*/ 0 w 386736"/>
                <a:gd name="connsiteY0" fmla="*/ 0 h 186377"/>
                <a:gd name="connsiteX1" fmla="*/ 386736 w 386736"/>
                <a:gd name="connsiteY1" fmla="*/ 0 h 186377"/>
                <a:gd name="connsiteX2" fmla="*/ 386736 w 386736"/>
                <a:gd name="connsiteY2" fmla="*/ 186377 h 186377"/>
                <a:gd name="connsiteX3" fmla="*/ 0 w 386736"/>
                <a:gd name="connsiteY3" fmla="*/ 186377 h 186377"/>
                <a:gd name="connsiteX4" fmla="*/ 0 w 386736"/>
                <a:gd name="connsiteY4" fmla="*/ 0 h 18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36" h="186377">
                  <a:moveTo>
                    <a:pt x="0" y="0"/>
                  </a:moveTo>
                  <a:lnTo>
                    <a:pt x="386736" y="0"/>
                  </a:lnTo>
                  <a:lnTo>
                    <a:pt x="386736" y="186377"/>
                  </a:lnTo>
                  <a:lnTo>
                    <a:pt x="0" y="18637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19" tIns="-1" rIns="0" bIns="0" numCol="1" spcCol="1270" anchor="ctr" anchorCtr="0">
              <a:noAutofit/>
            </a:bodyPr>
            <a:lstStyle/>
            <a:p>
              <a:pPr marL="0" marR="0" lvl="0" indent="0" algn="l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</a:rPr>
                <a:t>2007</a:t>
              </a:r>
            </a:p>
          </p:txBody>
        </p:sp>
        <p:sp>
          <p:nvSpPr>
            <p:cNvPr id="131" name="Elipse 130"/>
            <p:cNvSpPr/>
            <p:nvPr/>
          </p:nvSpPr>
          <p:spPr>
            <a:xfrm>
              <a:off x="1907910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2" name="Forma libre 131"/>
            <p:cNvSpPr/>
            <p:nvPr/>
          </p:nvSpPr>
          <p:spPr>
            <a:xfrm rot="17700000">
              <a:off x="1716656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</a:p>
          </p:txBody>
        </p:sp>
        <p:sp>
          <p:nvSpPr>
            <p:cNvPr id="133" name="Rectángulo 132"/>
            <p:cNvSpPr/>
            <p:nvPr/>
          </p:nvSpPr>
          <p:spPr>
            <a:xfrm rot="17700000">
              <a:off x="1926101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4" name="Elipse 133"/>
            <p:cNvSpPr/>
            <p:nvPr/>
          </p:nvSpPr>
          <p:spPr>
            <a:xfrm>
              <a:off x="2092801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5" name="Forma libre 134"/>
            <p:cNvSpPr/>
            <p:nvPr/>
          </p:nvSpPr>
          <p:spPr>
            <a:xfrm rot="17700000">
              <a:off x="1901547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Rectángulo 135"/>
            <p:cNvSpPr/>
            <p:nvPr/>
          </p:nvSpPr>
          <p:spPr>
            <a:xfrm rot="17700000">
              <a:off x="2110992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7" name="Elipse 136"/>
            <p:cNvSpPr/>
            <p:nvPr/>
          </p:nvSpPr>
          <p:spPr>
            <a:xfrm>
              <a:off x="2277692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8" name="Forma libre 137"/>
            <p:cNvSpPr/>
            <p:nvPr/>
          </p:nvSpPr>
          <p:spPr>
            <a:xfrm rot="17700000">
              <a:off x="2086438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Rectángulo 138"/>
            <p:cNvSpPr/>
            <p:nvPr/>
          </p:nvSpPr>
          <p:spPr>
            <a:xfrm rot="17700000">
              <a:off x="2295883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0" name="Elipse 139"/>
            <p:cNvSpPr/>
            <p:nvPr/>
          </p:nvSpPr>
          <p:spPr>
            <a:xfrm>
              <a:off x="2462583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1" name="Forma libre 140"/>
            <p:cNvSpPr/>
            <p:nvPr/>
          </p:nvSpPr>
          <p:spPr>
            <a:xfrm rot="17700000">
              <a:off x="2271329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Rectángulo 141"/>
            <p:cNvSpPr/>
            <p:nvPr/>
          </p:nvSpPr>
          <p:spPr>
            <a:xfrm rot="17700000">
              <a:off x="2480774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3" name="Anillo 142"/>
            <p:cNvSpPr/>
            <p:nvPr/>
          </p:nvSpPr>
          <p:spPr>
            <a:xfrm>
              <a:off x="2647499" y="3333575"/>
              <a:ext cx="311103" cy="311103"/>
            </a:xfrm>
            <a:prstGeom prst="donut">
              <a:avLst>
                <a:gd name="adj" fmla="val 20000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4" name="Forma libre 143"/>
            <p:cNvSpPr/>
            <p:nvPr/>
          </p:nvSpPr>
          <p:spPr>
            <a:xfrm rot="17700000">
              <a:off x="2757118" y="3079962"/>
              <a:ext cx="386736" cy="186377"/>
            </a:xfrm>
            <a:custGeom>
              <a:avLst/>
              <a:gdLst>
                <a:gd name="connsiteX0" fmla="*/ 0 w 386736"/>
                <a:gd name="connsiteY0" fmla="*/ 0 h 186377"/>
                <a:gd name="connsiteX1" fmla="*/ 386736 w 386736"/>
                <a:gd name="connsiteY1" fmla="*/ 0 h 186377"/>
                <a:gd name="connsiteX2" fmla="*/ 386736 w 386736"/>
                <a:gd name="connsiteY2" fmla="*/ 186377 h 186377"/>
                <a:gd name="connsiteX3" fmla="*/ 0 w 386736"/>
                <a:gd name="connsiteY3" fmla="*/ 186377 h 186377"/>
                <a:gd name="connsiteX4" fmla="*/ 0 w 386736"/>
                <a:gd name="connsiteY4" fmla="*/ 0 h 18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36" h="186377">
                  <a:moveTo>
                    <a:pt x="0" y="0"/>
                  </a:moveTo>
                  <a:lnTo>
                    <a:pt x="386736" y="0"/>
                  </a:lnTo>
                  <a:lnTo>
                    <a:pt x="386736" y="186377"/>
                  </a:lnTo>
                  <a:lnTo>
                    <a:pt x="0" y="18637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19" tIns="-1" rIns="0" bIns="0" numCol="1" spcCol="1270" anchor="ctr" anchorCtr="0">
              <a:noAutofit/>
            </a:bodyPr>
            <a:lstStyle/>
            <a:p>
              <a:pPr marL="0" marR="0" lvl="0" indent="0" algn="l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</a:rPr>
                <a:t>2008</a:t>
              </a:r>
            </a:p>
          </p:txBody>
        </p:sp>
        <p:sp>
          <p:nvSpPr>
            <p:cNvPr id="145" name="Elipse 144"/>
            <p:cNvSpPr/>
            <p:nvPr/>
          </p:nvSpPr>
          <p:spPr>
            <a:xfrm>
              <a:off x="2982036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6" name="Forma libre 145"/>
            <p:cNvSpPr/>
            <p:nvPr/>
          </p:nvSpPr>
          <p:spPr>
            <a:xfrm rot="17700000">
              <a:off x="2790782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Rectángulo 146"/>
            <p:cNvSpPr/>
            <p:nvPr/>
          </p:nvSpPr>
          <p:spPr>
            <a:xfrm rot="17700000">
              <a:off x="3000227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8" name="Elipse 147"/>
            <p:cNvSpPr/>
            <p:nvPr/>
          </p:nvSpPr>
          <p:spPr>
            <a:xfrm>
              <a:off x="3166927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9" name="Forma libre 148"/>
            <p:cNvSpPr/>
            <p:nvPr/>
          </p:nvSpPr>
          <p:spPr>
            <a:xfrm rot="17700000">
              <a:off x="2975673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Rectángulo 149"/>
            <p:cNvSpPr/>
            <p:nvPr/>
          </p:nvSpPr>
          <p:spPr>
            <a:xfrm rot="17700000">
              <a:off x="3185118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1" name="Elipse 150"/>
            <p:cNvSpPr/>
            <p:nvPr/>
          </p:nvSpPr>
          <p:spPr>
            <a:xfrm>
              <a:off x="3351818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2" name="Forma libre 151"/>
            <p:cNvSpPr/>
            <p:nvPr/>
          </p:nvSpPr>
          <p:spPr>
            <a:xfrm rot="17700000">
              <a:off x="3160564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Rectángulo 152"/>
            <p:cNvSpPr/>
            <p:nvPr/>
          </p:nvSpPr>
          <p:spPr>
            <a:xfrm rot="17700000">
              <a:off x="3370009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4" name="Elipse 153"/>
            <p:cNvSpPr/>
            <p:nvPr/>
          </p:nvSpPr>
          <p:spPr>
            <a:xfrm>
              <a:off x="3536709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5" name="Forma libre 154"/>
            <p:cNvSpPr/>
            <p:nvPr/>
          </p:nvSpPr>
          <p:spPr>
            <a:xfrm rot="17700000">
              <a:off x="3345455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Rectángulo 155"/>
            <p:cNvSpPr/>
            <p:nvPr/>
          </p:nvSpPr>
          <p:spPr>
            <a:xfrm rot="17700000">
              <a:off x="3554900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7" name="Anillo 156"/>
            <p:cNvSpPr/>
            <p:nvPr/>
          </p:nvSpPr>
          <p:spPr>
            <a:xfrm>
              <a:off x="3721625" y="3333575"/>
              <a:ext cx="311103" cy="311103"/>
            </a:xfrm>
            <a:prstGeom prst="donut">
              <a:avLst>
                <a:gd name="adj" fmla="val 20000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8" name="Forma libre 157"/>
            <p:cNvSpPr/>
            <p:nvPr/>
          </p:nvSpPr>
          <p:spPr>
            <a:xfrm rot="17700000">
              <a:off x="3831244" y="3079962"/>
              <a:ext cx="386736" cy="186377"/>
            </a:xfrm>
            <a:custGeom>
              <a:avLst/>
              <a:gdLst>
                <a:gd name="connsiteX0" fmla="*/ 0 w 386736"/>
                <a:gd name="connsiteY0" fmla="*/ 0 h 186377"/>
                <a:gd name="connsiteX1" fmla="*/ 386736 w 386736"/>
                <a:gd name="connsiteY1" fmla="*/ 0 h 186377"/>
                <a:gd name="connsiteX2" fmla="*/ 386736 w 386736"/>
                <a:gd name="connsiteY2" fmla="*/ 186377 h 186377"/>
                <a:gd name="connsiteX3" fmla="*/ 0 w 386736"/>
                <a:gd name="connsiteY3" fmla="*/ 186377 h 186377"/>
                <a:gd name="connsiteX4" fmla="*/ 0 w 386736"/>
                <a:gd name="connsiteY4" fmla="*/ 0 h 18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36" h="186377">
                  <a:moveTo>
                    <a:pt x="0" y="0"/>
                  </a:moveTo>
                  <a:lnTo>
                    <a:pt x="386736" y="0"/>
                  </a:lnTo>
                  <a:lnTo>
                    <a:pt x="386736" y="186377"/>
                  </a:lnTo>
                  <a:lnTo>
                    <a:pt x="0" y="18637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19" tIns="-1" rIns="0" bIns="0" numCol="1" spcCol="1270" anchor="ctr" anchorCtr="0">
              <a:noAutofit/>
            </a:bodyPr>
            <a:lstStyle/>
            <a:p>
              <a:pPr marL="0" marR="0" lvl="0" indent="0" algn="l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</a:rPr>
                <a:t>2009</a:t>
              </a:r>
            </a:p>
          </p:txBody>
        </p:sp>
        <p:sp>
          <p:nvSpPr>
            <p:cNvPr id="159" name="Elipse 158"/>
            <p:cNvSpPr/>
            <p:nvPr/>
          </p:nvSpPr>
          <p:spPr>
            <a:xfrm>
              <a:off x="4056162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0" name="Forma libre 159"/>
            <p:cNvSpPr/>
            <p:nvPr/>
          </p:nvSpPr>
          <p:spPr>
            <a:xfrm rot="17700000">
              <a:off x="3864908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Rectángulo 160"/>
            <p:cNvSpPr/>
            <p:nvPr/>
          </p:nvSpPr>
          <p:spPr>
            <a:xfrm rot="17700000">
              <a:off x="4074353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2" name="Elipse 161"/>
            <p:cNvSpPr/>
            <p:nvPr/>
          </p:nvSpPr>
          <p:spPr>
            <a:xfrm>
              <a:off x="4241053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3" name="Forma libre 162"/>
            <p:cNvSpPr/>
            <p:nvPr/>
          </p:nvSpPr>
          <p:spPr>
            <a:xfrm rot="17700000">
              <a:off x="4049799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Rectángulo 163"/>
            <p:cNvSpPr/>
            <p:nvPr/>
          </p:nvSpPr>
          <p:spPr>
            <a:xfrm rot="17700000">
              <a:off x="4259244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5" name="Elipse 164"/>
            <p:cNvSpPr/>
            <p:nvPr/>
          </p:nvSpPr>
          <p:spPr>
            <a:xfrm>
              <a:off x="4425944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6" name="Forma libre 165"/>
            <p:cNvSpPr/>
            <p:nvPr/>
          </p:nvSpPr>
          <p:spPr>
            <a:xfrm rot="17700000">
              <a:off x="4234690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Rectángulo 166"/>
            <p:cNvSpPr/>
            <p:nvPr/>
          </p:nvSpPr>
          <p:spPr>
            <a:xfrm rot="17700000">
              <a:off x="4444136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8" name="Elipse 167"/>
            <p:cNvSpPr/>
            <p:nvPr/>
          </p:nvSpPr>
          <p:spPr>
            <a:xfrm>
              <a:off x="4610835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9" name="Forma libre 168"/>
            <p:cNvSpPr/>
            <p:nvPr/>
          </p:nvSpPr>
          <p:spPr>
            <a:xfrm rot="17700000">
              <a:off x="4419582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Rectángulo 169"/>
            <p:cNvSpPr/>
            <p:nvPr/>
          </p:nvSpPr>
          <p:spPr>
            <a:xfrm rot="17700000">
              <a:off x="4629027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1" name="Anillo 170"/>
            <p:cNvSpPr/>
            <p:nvPr/>
          </p:nvSpPr>
          <p:spPr>
            <a:xfrm>
              <a:off x="4795751" y="3333575"/>
              <a:ext cx="311103" cy="311103"/>
            </a:xfrm>
            <a:prstGeom prst="donut">
              <a:avLst>
                <a:gd name="adj" fmla="val 20000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2" name="Forma libre 171"/>
            <p:cNvSpPr/>
            <p:nvPr/>
          </p:nvSpPr>
          <p:spPr>
            <a:xfrm rot="17700000">
              <a:off x="4905370" y="3079962"/>
              <a:ext cx="386736" cy="186377"/>
            </a:xfrm>
            <a:custGeom>
              <a:avLst/>
              <a:gdLst>
                <a:gd name="connsiteX0" fmla="*/ 0 w 386736"/>
                <a:gd name="connsiteY0" fmla="*/ 0 h 186377"/>
                <a:gd name="connsiteX1" fmla="*/ 386736 w 386736"/>
                <a:gd name="connsiteY1" fmla="*/ 0 h 186377"/>
                <a:gd name="connsiteX2" fmla="*/ 386736 w 386736"/>
                <a:gd name="connsiteY2" fmla="*/ 186377 h 186377"/>
                <a:gd name="connsiteX3" fmla="*/ 0 w 386736"/>
                <a:gd name="connsiteY3" fmla="*/ 186377 h 186377"/>
                <a:gd name="connsiteX4" fmla="*/ 0 w 386736"/>
                <a:gd name="connsiteY4" fmla="*/ 0 h 18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36" h="186377">
                  <a:moveTo>
                    <a:pt x="0" y="0"/>
                  </a:moveTo>
                  <a:lnTo>
                    <a:pt x="386736" y="0"/>
                  </a:lnTo>
                  <a:lnTo>
                    <a:pt x="386736" y="186377"/>
                  </a:lnTo>
                  <a:lnTo>
                    <a:pt x="0" y="18637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19" tIns="-1" rIns="0" bIns="0" numCol="1" spcCol="1270" anchor="ctr" anchorCtr="0">
              <a:noAutofit/>
            </a:bodyPr>
            <a:lstStyle/>
            <a:p>
              <a:pPr marL="0" marR="0" lvl="0" indent="0" algn="l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</a:rPr>
                <a:t>2010</a:t>
              </a:r>
            </a:p>
          </p:txBody>
        </p:sp>
        <p:sp>
          <p:nvSpPr>
            <p:cNvPr id="173" name="Elipse 172"/>
            <p:cNvSpPr/>
            <p:nvPr/>
          </p:nvSpPr>
          <p:spPr>
            <a:xfrm>
              <a:off x="5130289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4" name="Forma libre 173"/>
            <p:cNvSpPr/>
            <p:nvPr/>
          </p:nvSpPr>
          <p:spPr>
            <a:xfrm rot="17700000">
              <a:off x="4939035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Rectángulo 174"/>
            <p:cNvSpPr/>
            <p:nvPr/>
          </p:nvSpPr>
          <p:spPr>
            <a:xfrm rot="17700000">
              <a:off x="5148480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6" name="Elipse 175"/>
            <p:cNvSpPr/>
            <p:nvPr/>
          </p:nvSpPr>
          <p:spPr>
            <a:xfrm>
              <a:off x="5315180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7" name="Forma libre 176"/>
            <p:cNvSpPr/>
            <p:nvPr/>
          </p:nvSpPr>
          <p:spPr>
            <a:xfrm rot="17700000">
              <a:off x="5123926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Rectángulo 177"/>
            <p:cNvSpPr/>
            <p:nvPr/>
          </p:nvSpPr>
          <p:spPr>
            <a:xfrm rot="17700000">
              <a:off x="5333371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9" name="Elipse 178"/>
            <p:cNvSpPr/>
            <p:nvPr/>
          </p:nvSpPr>
          <p:spPr>
            <a:xfrm>
              <a:off x="5500071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0" name="Forma libre 179"/>
            <p:cNvSpPr/>
            <p:nvPr/>
          </p:nvSpPr>
          <p:spPr>
            <a:xfrm rot="17700000">
              <a:off x="5308817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Rectángulo 180"/>
            <p:cNvSpPr/>
            <p:nvPr/>
          </p:nvSpPr>
          <p:spPr>
            <a:xfrm rot="17700000">
              <a:off x="5518262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2" name="Elipse 181"/>
            <p:cNvSpPr/>
            <p:nvPr/>
          </p:nvSpPr>
          <p:spPr>
            <a:xfrm>
              <a:off x="5684962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3" name="Forma libre 182"/>
            <p:cNvSpPr/>
            <p:nvPr/>
          </p:nvSpPr>
          <p:spPr>
            <a:xfrm rot="17700000">
              <a:off x="5493708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Rectángulo 183"/>
            <p:cNvSpPr/>
            <p:nvPr/>
          </p:nvSpPr>
          <p:spPr>
            <a:xfrm rot="17700000">
              <a:off x="5703153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5" name="Anillo 184"/>
            <p:cNvSpPr/>
            <p:nvPr/>
          </p:nvSpPr>
          <p:spPr>
            <a:xfrm>
              <a:off x="5869878" y="3333575"/>
              <a:ext cx="311103" cy="311103"/>
            </a:xfrm>
            <a:prstGeom prst="donut">
              <a:avLst>
                <a:gd name="adj" fmla="val 20000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6" name="Forma libre 185"/>
            <p:cNvSpPr/>
            <p:nvPr/>
          </p:nvSpPr>
          <p:spPr>
            <a:xfrm rot="17700000">
              <a:off x="5979497" y="3079962"/>
              <a:ext cx="386736" cy="186377"/>
            </a:xfrm>
            <a:custGeom>
              <a:avLst/>
              <a:gdLst>
                <a:gd name="connsiteX0" fmla="*/ 0 w 386736"/>
                <a:gd name="connsiteY0" fmla="*/ 0 h 186377"/>
                <a:gd name="connsiteX1" fmla="*/ 386736 w 386736"/>
                <a:gd name="connsiteY1" fmla="*/ 0 h 186377"/>
                <a:gd name="connsiteX2" fmla="*/ 386736 w 386736"/>
                <a:gd name="connsiteY2" fmla="*/ 186377 h 186377"/>
                <a:gd name="connsiteX3" fmla="*/ 0 w 386736"/>
                <a:gd name="connsiteY3" fmla="*/ 186377 h 186377"/>
                <a:gd name="connsiteX4" fmla="*/ 0 w 386736"/>
                <a:gd name="connsiteY4" fmla="*/ 0 h 18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36" h="186377">
                  <a:moveTo>
                    <a:pt x="0" y="0"/>
                  </a:moveTo>
                  <a:lnTo>
                    <a:pt x="386736" y="0"/>
                  </a:lnTo>
                  <a:lnTo>
                    <a:pt x="386736" y="186377"/>
                  </a:lnTo>
                  <a:lnTo>
                    <a:pt x="0" y="18637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19" tIns="-1" rIns="0" bIns="0" numCol="1" spcCol="1270" anchor="ctr" anchorCtr="0">
              <a:noAutofit/>
            </a:bodyPr>
            <a:lstStyle/>
            <a:p>
              <a:pPr marL="0" marR="0" lvl="0" indent="0" algn="l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</a:rPr>
                <a:t>2011</a:t>
              </a:r>
            </a:p>
          </p:txBody>
        </p:sp>
        <p:sp>
          <p:nvSpPr>
            <p:cNvPr id="187" name="Elipse 186"/>
            <p:cNvSpPr/>
            <p:nvPr/>
          </p:nvSpPr>
          <p:spPr>
            <a:xfrm>
              <a:off x="6204415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8" name="Forma libre 187"/>
            <p:cNvSpPr/>
            <p:nvPr/>
          </p:nvSpPr>
          <p:spPr>
            <a:xfrm rot="17700000">
              <a:off x="6013161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Rectángulo 188"/>
            <p:cNvSpPr/>
            <p:nvPr/>
          </p:nvSpPr>
          <p:spPr>
            <a:xfrm rot="17700000">
              <a:off x="6222606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0" name="Elipse 189"/>
            <p:cNvSpPr/>
            <p:nvPr/>
          </p:nvSpPr>
          <p:spPr>
            <a:xfrm>
              <a:off x="6389306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1" name="Forma libre 190"/>
            <p:cNvSpPr/>
            <p:nvPr/>
          </p:nvSpPr>
          <p:spPr>
            <a:xfrm rot="17700000">
              <a:off x="6198052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Rectángulo 191"/>
            <p:cNvSpPr/>
            <p:nvPr/>
          </p:nvSpPr>
          <p:spPr>
            <a:xfrm rot="17700000">
              <a:off x="6407497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3" name="Elipse 192"/>
            <p:cNvSpPr/>
            <p:nvPr/>
          </p:nvSpPr>
          <p:spPr>
            <a:xfrm>
              <a:off x="6574197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4" name="Forma libre 193"/>
            <p:cNvSpPr/>
            <p:nvPr/>
          </p:nvSpPr>
          <p:spPr>
            <a:xfrm rot="17700000">
              <a:off x="6382943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Rectángulo 194"/>
            <p:cNvSpPr/>
            <p:nvPr/>
          </p:nvSpPr>
          <p:spPr>
            <a:xfrm rot="17700000">
              <a:off x="6592388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6" name="Elipse 195"/>
            <p:cNvSpPr/>
            <p:nvPr/>
          </p:nvSpPr>
          <p:spPr>
            <a:xfrm>
              <a:off x="6759088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7" name="Forma libre 196"/>
            <p:cNvSpPr/>
            <p:nvPr/>
          </p:nvSpPr>
          <p:spPr>
            <a:xfrm rot="17700000">
              <a:off x="6567834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Rectángulo 197"/>
            <p:cNvSpPr/>
            <p:nvPr/>
          </p:nvSpPr>
          <p:spPr>
            <a:xfrm rot="17700000">
              <a:off x="6777279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9" name="Anillo 198"/>
            <p:cNvSpPr/>
            <p:nvPr/>
          </p:nvSpPr>
          <p:spPr>
            <a:xfrm>
              <a:off x="6944004" y="3333575"/>
              <a:ext cx="311103" cy="311103"/>
            </a:xfrm>
            <a:prstGeom prst="donut">
              <a:avLst>
                <a:gd name="adj" fmla="val 20000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0" name="Forma libre 199"/>
            <p:cNvSpPr/>
            <p:nvPr/>
          </p:nvSpPr>
          <p:spPr>
            <a:xfrm rot="17700000">
              <a:off x="7053623" y="3079962"/>
              <a:ext cx="386736" cy="186377"/>
            </a:xfrm>
            <a:custGeom>
              <a:avLst/>
              <a:gdLst>
                <a:gd name="connsiteX0" fmla="*/ 0 w 386736"/>
                <a:gd name="connsiteY0" fmla="*/ 0 h 186377"/>
                <a:gd name="connsiteX1" fmla="*/ 386736 w 386736"/>
                <a:gd name="connsiteY1" fmla="*/ 0 h 186377"/>
                <a:gd name="connsiteX2" fmla="*/ 386736 w 386736"/>
                <a:gd name="connsiteY2" fmla="*/ 186377 h 186377"/>
                <a:gd name="connsiteX3" fmla="*/ 0 w 386736"/>
                <a:gd name="connsiteY3" fmla="*/ 186377 h 186377"/>
                <a:gd name="connsiteX4" fmla="*/ 0 w 386736"/>
                <a:gd name="connsiteY4" fmla="*/ 0 h 18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36" h="186377">
                  <a:moveTo>
                    <a:pt x="0" y="0"/>
                  </a:moveTo>
                  <a:lnTo>
                    <a:pt x="386736" y="0"/>
                  </a:lnTo>
                  <a:lnTo>
                    <a:pt x="386736" y="186377"/>
                  </a:lnTo>
                  <a:lnTo>
                    <a:pt x="0" y="18637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19" tIns="-1" rIns="0" bIns="0" numCol="1" spcCol="1270" anchor="ctr" anchorCtr="0">
              <a:noAutofit/>
            </a:bodyPr>
            <a:lstStyle/>
            <a:p>
              <a:pPr marL="0" marR="0" lvl="0" indent="0" algn="l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</a:rPr>
                <a:t>2012</a:t>
              </a:r>
            </a:p>
          </p:txBody>
        </p:sp>
        <p:sp>
          <p:nvSpPr>
            <p:cNvPr id="201" name="Elipse 200"/>
            <p:cNvSpPr/>
            <p:nvPr/>
          </p:nvSpPr>
          <p:spPr>
            <a:xfrm>
              <a:off x="7278541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2" name="Forma libre 201"/>
            <p:cNvSpPr/>
            <p:nvPr/>
          </p:nvSpPr>
          <p:spPr>
            <a:xfrm rot="17700000">
              <a:off x="7087287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Rectángulo 202"/>
            <p:cNvSpPr/>
            <p:nvPr/>
          </p:nvSpPr>
          <p:spPr>
            <a:xfrm rot="17700000">
              <a:off x="7296732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4" name="Elipse 203"/>
            <p:cNvSpPr/>
            <p:nvPr/>
          </p:nvSpPr>
          <p:spPr>
            <a:xfrm>
              <a:off x="7463432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5" name="Forma libre 204"/>
            <p:cNvSpPr/>
            <p:nvPr/>
          </p:nvSpPr>
          <p:spPr>
            <a:xfrm rot="17700000">
              <a:off x="7272178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Rectángulo 205"/>
            <p:cNvSpPr/>
            <p:nvPr/>
          </p:nvSpPr>
          <p:spPr>
            <a:xfrm rot="17700000">
              <a:off x="7481623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7" name="Elipse 206"/>
            <p:cNvSpPr/>
            <p:nvPr/>
          </p:nvSpPr>
          <p:spPr>
            <a:xfrm>
              <a:off x="7648323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8" name="Forma libre 207"/>
            <p:cNvSpPr/>
            <p:nvPr/>
          </p:nvSpPr>
          <p:spPr>
            <a:xfrm rot="17700000">
              <a:off x="7457069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Rectángulo 208"/>
            <p:cNvSpPr/>
            <p:nvPr/>
          </p:nvSpPr>
          <p:spPr>
            <a:xfrm rot="17700000">
              <a:off x="7666515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0" name="Elipse 209"/>
            <p:cNvSpPr/>
            <p:nvPr/>
          </p:nvSpPr>
          <p:spPr>
            <a:xfrm>
              <a:off x="7833214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1" name="Forma libre 210"/>
            <p:cNvSpPr/>
            <p:nvPr/>
          </p:nvSpPr>
          <p:spPr>
            <a:xfrm rot="17700000">
              <a:off x="7641961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Rectángulo 211"/>
            <p:cNvSpPr/>
            <p:nvPr/>
          </p:nvSpPr>
          <p:spPr>
            <a:xfrm rot="17700000">
              <a:off x="7851406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3" name="Anillo 212"/>
            <p:cNvSpPr/>
            <p:nvPr/>
          </p:nvSpPr>
          <p:spPr>
            <a:xfrm>
              <a:off x="8018130" y="3333575"/>
              <a:ext cx="311103" cy="311103"/>
            </a:xfrm>
            <a:prstGeom prst="donut">
              <a:avLst>
                <a:gd name="adj" fmla="val 20000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4" name="Forma libre 213"/>
            <p:cNvSpPr/>
            <p:nvPr/>
          </p:nvSpPr>
          <p:spPr>
            <a:xfrm rot="17700000">
              <a:off x="8127749" y="3079962"/>
              <a:ext cx="386736" cy="186377"/>
            </a:xfrm>
            <a:custGeom>
              <a:avLst/>
              <a:gdLst>
                <a:gd name="connsiteX0" fmla="*/ 0 w 386736"/>
                <a:gd name="connsiteY0" fmla="*/ 0 h 186377"/>
                <a:gd name="connsiteX1" fmla="*/ 386736 w 386736"/>
                <a:gd name="connsiteY1" fmla="*/ 0 h 186377"/>
                <a:gd name="connsiteX2" fmla="*/ 386736 w 386736"/>
                <a:gd name="connsiteY2" fmla="*/ 186377 h 186377"/>
                <a:gd name="connsiteX3" fmla="*/ 0 w 386736"/>
                <a:gd name="connsiteY3" fmla="*/ 186377 h 186377"/>
                <a:gd name="connsiteX4" fmla="*/ 0 w 386736"/>
                <a:gd name="connsiteY4" fmla="*/ 0 h 18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36" h="186377">
                  <a:moveTo>
                    <a:pt x="0" y="0"/>
                  </a:moveTo>
                  <a:lnTo>
                    <a:pt x="386736" y="0"/>
                  </a:lnTo>
                  <a:lnTo>
                    <a:pt x="386736" y="186377"/>
                  </a:lnTo>
                  <a:lnTo>
                    <a:pt x="0" y="18637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19" tIns="-1" rIns="0" bIns="0" numCol="1" spcCol="1270" anchor="ctr" anchorCtr="0">
              <a:noAutofit/>
            </a:bodyPr>
            <a:lstStyle/>
            <a:p>
              <a:pPr marL="0" marR="0" lvl="0" indent="0" algn="l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</a:rPr>
                <a:t>2013</a:t>
              </a:r>
            </a:p>
          </p:txBody>
        </p:sp>
        <p:sp>
          <p:nvSpPr>
            <p:cNvPr id="215" name="Elipse 214"/>
            <p:cNvSpPr/>
            <p:nvPr/>
          </p:nvSpPr>
          <p:spPr>
            <a:xfrm>
              <a:off x="8352667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6" name="Forma libre 215"/>
            <p:cNvSpPr/>
            <p:nvPr/>
          </p:nvSpPr>
          <p:spPr>
            <a:xfrm rot="17700000">
              <a:off x="8161414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Rectángulo 216"/>
            <p:cNvSpPr/>
            <p:nvPr/>
          </p:nvSpPr>
          <p:spPr>
            <a:xfrm rot="17700000">
              <a:off x="8370859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8" name="Elipse 217"/>
            <p:cNvSpPr/>
            <p:nvPr/>
          </p:nvSpPr>
          <p:spPr>
            <a:xfrm>
              <a:off x="8537559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9" name="Forma libre 218"/>
            <p:cNvSpPr/>
            <p:nvPr/>
          </p:nvSpPr>
          <p:spPr>
            <a:xfrm rot="17700000">
              <a:off x="8346305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Rectángulo 219"/>
            <p:cNvSpPr/>
            <p:nvPr/>
          </p:nvSpPr>
          <p:spPr>
            <a:xfrm rot="17700000">
              <a:off x="8555750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1" name="Elipse 220"/>
            <p:cNvSpPr/>
            <p:nvPr/>
          </p:nvSpPr>
          <p:spPr>
            <a:xfrm>
              <a:off x="8722450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2" name="Forma libre 221"/>
            <p:cNvSpPr/>
            <p:nvPr/>
          </p:nvSpPr>
          <p:spPr>
            <a:xfrm rot="17700000">
              <a:off x="8531196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Rectángulo 222"/>
            <p:cNvSpPr/>
            <p:nvPr/>
          </p:nvSpPr>
          <p:spPr>
            <a:xfrm rot="17700000">
              <a:off x="8740641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4" name="Elipse 223"/>
            <p:cNvSpPr/>
            <p:nvPr/>
          </p:nvSpPr>
          <p:spPr>
            <a:xfrm>
              <a:off x="8907341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5" name="Forma libre 224"/>
            <p:cNvSpPr/>
            <p:nvPr/>
          </p:nvSpPr>
          <p:spPr>
            <a:xfrm rot="17700000">
              <a:off x="8716087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Rectángulo 225"/>
            <p:cNvSpPr/>
            <p:nvPr/>
          </p:nvSpPr>
          <p:spPr>
            <a:xfrm rot="17700000">
              <a:off x="8925532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7" name="Anillo 226"/>
            <p:cNvSpPr/>
            <p:nvPr/>
          </p:nvSpPr>
          <p:spPr>
            <a:xfrm>
              <a:off x="9092257" y="3333575"/>
              <a:ext cx="311103" cy="311103"/>
            </a:xfrm>
            <a:prstGeom prst="donut">
              <a:avLst>
                <a:gd name="adj" fmla="val 20000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8" name="Forma libre 227"/>
            <p:cNvSpPr/>
            <p:nvPr/>
          </p:nvSpPr>
          <p:spPr>
            <a:xfrm rot="17700000">
              <a:off x="9201876" y="3079962"/>
              <a:ext cx="386736" cy="186377"/>
            </a:xfrm>
            <a:custGeom>
              <a:avLst/>
              <a:gdLst>
                <a:gd name="connsiteX0" fmla="*/ 0 w 386736"/>
                <a:gd name="connsiteY0" fmla="*/ 0 h 186377"/>
                <a:gd name="connsiteX1" fmla="*/ 386736 w 386736"/>
                <a:gd name="connsiteY1" fmla="*/ 0 h 186377"/>
                <a:gd name="connsiteX2" fmla="*/ 386736 w 386736"/>
                <a:gd name="connsiteY2" fmla="*/ 186377 h 186377"/>
                <a:gd name="connsiteX3" fmla="*/ 0 w 386736"/>
                <a:gd name="connsiteY3" fmla="*/ 186377 h 186377"/>
                <a:gd name="connsiteX4" fmla="*/ 0 w 386736"/>
                <a:gd name="connsiteY4" fmla="*/ 0 h 18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36" h="186377">
                  <a:moveTo>
                    <a:pt x="0" y="0"/>
                  </a:moveTo>
                  <a:lnTo>
                    <a:pt x="386736" y="0"/>
                  </a:lnTo>
                  <a:lnTo>
                    <a:pt x="386736" y="186377"/>
                  </a:lnTo>
                  <a:lnTo>
                    <a:pt x="0" y="18637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19" tIns="-1" rIns="0" bIns="0" numCol="1" spcCol="1270" anchor="ctr" anchorCtr="0">
              <a:noAutofit/>
            </a:bodyPr>
            <a:lstStyle/>
            <a:p>
              <a:pPr marL="0" marR="0" lvl="0" indent="0" algn="l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</a:rPr>
                <a:t>2014</a:t>
              </a:r>
            </a:p>
          </p:txBody>
        </p:sp>
        <p:sp>
          <p:nvSpPr>
            <p:cNvPr id="229" name="Elipse 228"/>
            <p:cNvSpPr/>
            <p:nvPr/>
          </p:nvSpPr>
          <p:spPr>
            <a:xfrm>
              <a:off x="9426794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0" name="Forma libre 229"/>
            <p:cNvSpPr/>
            <p:nvPr/>
          </p:nvSpPr>
          <p:spPr>
            <a:xfrm rot="17700000">
              <a:off x="9235540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Rectángulo 230"/>
            <p:cNvSpPr/>
            <p:nvPr/>
          </p:nvSpPr>
          <p:spPr>
            <a:xfrm rot="17700000">
              <a:off x="9444985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2" name="Elipse 231"/>
            <p:cNvSpPr/>
            <p:nvPr/>
          </p:nvSpPr>
          <p:spPr>
            <a:xfrm>
              <a:off x="9611685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3" name="Forma libre 232"/>
            <p:cNvSpPr/>
            <p:nvPr/>
          </p:nvSpPr>
          <p:spPr>
            <a:xfrm rot="17700000">
              <a:off x="9420431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Rectángulo 233"/>
            <p:cNvSpPr/>
            <p:nvPr/>
          </p:nvSpPr>
          <p:spPr>
            <a:xfrm rot="17700000">
              <a:off x="9629876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5" name="Elipse 234"/>
            <p:cNvSpPr/>
            <p:nvPr/>
          </p:nvSpPr>
          <p:spPr>
            <a:xfrm>
              <a:off x="9796576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6" name="Forma libre 235"/>
            <p:cNvSpPr/>
            <p:nvPr/>
          </p:nvSpPr>
          <p:spPr>
            <a:xfrm rot="17700000">
              <a:off x="9605322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Rectángulo 236"/>
            <p:cNvSpPr/>
            <p:nvPr/>
          </p:nvSpPr>
          <p:spPr>
            <a:xfrm rot="17700000">
              <a:off x="9814767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8" name="Elipse 237"/>
            <p:cNvSpPr/>
            <p:nvPr/>
          </p:nvSpPr>
          <p:spPr>
            <a:xfrm>
              <a:off x="9981467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9" name="Forma libre 238"/>
            <p:cNvSpPr/>
            <p:nvPr/>
          </p:nvSpPr>
          <p:spPr>
            <a:xfrm rot="17700000">
              <a:off x="9790213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Rectángulo 239"/>
            <p:cNvSpPr/>
            <p:nvPr/>
          </p:nvSpPr>
          <p:spPr>
            <a:xfrm rot="17700000">
              <a:off x="9999658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1" name="Anillo 240"/>
            <p:cNvSpPr/>
            <p:nvPr/>
          </p:nvSpPr>
          <p:spPr>
            <a:xfrm>
              <a:off x="10166383" y="3333575"/>
              <a:ext cx="311103" cy="311103"/>
            </a:xfrm>
            <a:prstGeom prst="donut">
              <a:avLst>
                <a:gd name="adj" fmla="val 20000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2" name="Forma libre 241"/>
            <p:cNvSpPr/>
            <p:nvPr/>
          </p:nvSpPr>
          <p:spPr>
            <a:xfrm rot="17700000">
              <a:off x="10276002" y="3079962"/>
              <a:ext cx="386736" cy="186377"/>
            </a:xfrm>
            <a:custGeom>
              <a:avLst/>
              <a:gdLst>
                <a:gd name="connsiteX0" fmla="*/ 0 w 386736"/>
                <a:gd name="connsiteY0" fmla="*/ 0 h 186377"/>
                <a:gd name="connsiteX1" fmla="*/ 386736 w 386736"/>
                <a:gd name="connsiteY1" fmla="*/ 0 h 186377"/>
                <a:gd name="connsiteX2" fmla="*/ 386736 w 386736"/>
                <a:gd name="connsiteY2" fmla="*/ 186377 h 186377"/>
                <a:gd name="connsiteX3" fmla="*/ 0 w 386736"/>
                <a:gd name="connsiteY3" fmla="*/ 186377 h 186377"/>
                <a:gd name="connsiteX4" fmla="*/ 0 w 386736"/>
                <a:gd name="connsiteY4" fmla="*/ 0 h 18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36" h="186377">
                  <a:moveTo>
                    <a:pt x="0" y="0"/>
                  </a:moveTo>
                  <a:lnTo>
                    <a:pt x="386736" y="0"/>
                  </a:lnTo>
                  <a:lnTo>
                    <a:pt x="386736" y="186377"/>
                  </a:lnTo>
                  <a:lnTo>
                    <a:pt x="0" y="18637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19" tIns="-1" rIns="0" bIns="0" numCol="1" spcCol="1270" anchor="ctr" anchorCtr="0">
              <a:noAutofit/>
            </a:bodyPr>
            <a:lstStyle/>
            <a:p>
              <a:pPr marL="0" marR="0" lvl="0" indent="0" algn="l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</a:rPr>
                <a:t>2015</a:t>
              </a:r>
            </a:p>
          </p:txBody>
        </p:sp>
        <p:sp>
          <p:nvSpPr>
            <p:cNvPr id="243" name="Elipse 242"/>
            <p:cNvSpPr/>
            <p:nvPr/>
          </p:nvSpPr>
          <p:spPr>
            <a:xfrm>
              <a:off x="10500920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4" name="Forma libre 243"/>
            <p:cNvSpPr/>
            <p:nvPr/>
          </p:nvSpPr>
          <p:spPr>
            <a:xfrm rot="17700000">
              <a:off x="10309666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Rectángulo 244"/>
            <p:cNvSpPr/>
            <p:nvPr/>
          </p:nvSpPr>
          <p:spPr>
            <a:xfrm rot="17700000">
              <a:off x="10519111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6" name="Elipse 245"/>
            <p:cNvSpPr/>
            <p:nvPr/>
          </p:nvSpPr>
          <p:spPr>
            <a:xfrm>
              <a:off x="10685811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7" name="Forma libre 246"/>
            <p:cNvSpPr/>
            <p:nvPr/>
          </p:nvSpPr>
          <p:spPr>
            <a:xfrm rot="17700000">
              <a:off x="10494557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Rectángulo 247"/>
            <p:cNvSpPr/>
            <p:nvPr/>
          </p:nvSpPr>
          <p:spPr>
            <a:xfrm rot="17700000">
              <a:off x="10704002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9" name="Elipse 248"/>
            <p:cNvSpPr/>
            <p:nvPr/>
          </p:nvSpPr>
          <p:spPr>
            <a:xfrm>
              <a:off x="10870702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0" name="Forma libre 249"/>
            <p:cNvSpPr/>
            <p:nvPr/>
          </p:nvSpPr>
          <p:spPr>
            <a:xfrm rot="17700000">
              <a:off x="10679448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Rectángulo 250"/>
            <p:cNvSpPr/>
            <p:nvPr/>
          </p:nvSpPr>
          <p:spPr>
            <a:xfrm rot="17700000">
              <a:off x="10888894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2" name="Elipse 251"/>
            <p:cNvSpPr/>
            <p:nvPr/>
          </p:nvSpPr>
          <p:spPr>
            <a:xfrm>
              <a:off x="11055593" y="3408386"/>
              <a:ext cx="161482" cy="16148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3" name="Forma libre 252"/>
            <p:cNvSpPr/>
            <p:nvPr/>
          </p:nvSpPr>
          <p:spPr>
            <a:xfrm rot="17700000">
              <a:off x="10864339" y="3633144"/>
              <a:ext cx="334545" cy="161305"/>
            </a:xfrm>
            <a:custGeom>
              <a:avLst/>
              <a:gdLst>
                <a:gd name="connsiteX0" fmla="*/ 0 w 334545"/>
                <a:gd name="connsiteY0" fmla="*/ 0 h 161305"/>
                <a:gd name="connsiteX1" fmla="*/ 334545 w 334545"/>
                <a:gd name="connsiteY1" fmla="*/ 0 h 161305"/>
                <a:gd name="connsiteX2" fmla="*/ 334545 w 334545"/>
                <a:gd name="connsiteY2" fmla="*/ 161305 h 161305"/>
                <a:gd name="connsiteX3" fmla="*/ 0 w 334545"/>
                <a:gd name="connsiteY3" fmla="*/ 161305 h 161305"/>
                <a:gd name="connsiteX4" fmla="*/ 0 w 334545"/>
                <a:gd name="connsiteY4" fmla="*/ 0 h 1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5" h="161305">
                  <a:moveTo>
                    <a:pt x="0" y="0"/>
                  </a:moveTo>
                  <a:lnTo>
                    <a:pt x="334545" y="0"/>
                  </a:lnTo>
                  <a:lnTo>
                    <a:pt x="334545" y="161305"/>
                  </a:lnTo>
                  <a:lnTo>
                    <a:pt x="0" y="16130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0" rIns="27940" bIns="-1" numCol="1" spcCol="1270" anchor="ctr" anchorCtr="0">
              <a:noAutofit/>
            </a:bodyPr>
            <a:lstStyle/>
            <a:p>
              <a:pPr marL="0" marR="0" lvl="0" indent="0" algn="r" defTabSz="488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Rectángulo 253"/>
            <p:cNvSpPr/>
            <p:nvPr/>
          </p:nvSpPr>
          <p:spPr>
            <a:xfrm rot="17700000">
              <a:off x="11073785" y="3183805"/>
              <a:ext cx="334545" cy="16130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5" name="Anillo 254"/>
            <p:cNvSpPr/>
            <p:nvPr/>
          </p:nvSpPr>
          <p:spPr>
            <a:xfrm>
              <a:off x="11240509" y="3333575"/>
              <a:ext cx="311103" cy="311103"/>
            </a:xfrm>
            <a:prstGeom prst="donut">
              <a:avLst>
                <a:gd name="adj" fmla="val 20000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6" name="Forma libre 255"/>
            <p:cNvSpPr/>
            <p:nvPr/>
          </p:nvSpPr>
          <p:spPr>
            <a:xfrm rot="17700000">
              <a:off x="11350128" y="3079962"/>
              <a:ext cx="386736" cy="186377"/>
            </a:xfrm>
            <a:custGeom>
              <a:avLst/>
              <a:gdLst>
                <a:gd name="connsiteX0" fmla="*/ 0 w 386736"/>
                <a:gd name="connsiteY0" fmla="*/ 0 h 186377"/>
                <a:gd name="connsiteX1" fmla="*/ 386736 w 386736"/>
                <a:gd name="connsiteY1" fmla="*/ 0 h 186377"/>
                <a:gd name="connsiteX2" fmla="*/ 386736 w 386736"/>
                <a:gd name="connsiteY2" fmla="*/ 186377 h 186377"/>
                <a:gd name="connsiteX3" fmla="*/ 0 w 386736"/>
                <a:gd name="connsiteY3" fmla="*/ 186377 h 186377"/>
                <a:gd name="connsiteX4" fmla="*/ 0 w 386736"/>
                <a:gd name="connsiteY4" fmla="*/ 0 h 18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36" h="186377">
                  <a:moveTo>
                    <a:pt x="0" y="0"/>
                  </a:moveTo>
                  <a:lnTo>
                    <a:pt x="386736" y="0"/>
                  </a:lnTo>
                  <a:lnTo>
                    <a:pt x="386736" y="186377"/>
                  </a:lnTo>
                  <a:lnTo>
                    <a:pt x="0" y="18637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19" tIns="-1" rIns="0" bIns="0" numCol="1" spcCol="1270" anchor="ctr" anchorCtr="0">
              <a:noAutofit/>
            </a:bodyPr>
            <a:lstStyle/>
            <a:p>
              <a:pPr marL="0" marR="0" lvl="0" indent="0" algn="l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</a:rPr>
                <a:t>2016</a:t>
              </a:r>
            </a:p>
          </p:txBody>
        </p:sp>
      </p:grpSp>
      <p:sp>
        <p:nvSpPr>
          <p:cNvPr id="106" name="CuadroTexto 105"/>
          <p:cNvSpPr txBox="1"/>
          <p:nvPr/>
        </p:nvSpPr>
        <p:spPr>
          <a:xfrm>
            <a:off x="5811974" y="1070172"/>
            <a:ext cx="991906" cy="646331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w Cen MT Condensed" panose="020B0606020104020203" pitchFamily="34" charset="0"/>
              </a:rPr>
              <a:t>1r Espanya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w Cen MT Condensed" panose="020B0606020104020203" pitchFamily="34" charset="0"/>
              </a:rPr>
              <a:t>21è món</a:t>
            </a:r>
            <a:endParaRPr kumimoji="0" lang="ca-ES" sz="18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07" name="Diagrama de flujo: cinta perforada 106"/>
          <p:cNvSpPr/>
          <p:nvPr/>
        </p:nvSpPr>
        <p:spPr>
          <a:xfrm>
            <a:off x="6302045" y="1692006"/>
            <a:ext cx="208877" cy="231452"/>
          </a:xfrm>
          <a:prstGeom prst="flowChartPunchedTape">
            <a:avLst/>
          </a:prstGeom>
          <a:pattFill prst="lgCheck">
            <a:fgClr>
              <a:schemeClr val="lt1"/>
            </a:fgClr>
            <a:bgClr>
              <a:schemeClr val="tx1"/>
            </a:bgClr>
          </a:patt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a-ES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w Cen MT Condensed" panose="020B0606020104020203" pitchFamily="34" charset="0"/>
            </a:endParaRPr>
          </a:p>
        </p:txBody>
      </p:sp>
      <p:grpSp>
        <p:nvGrpSpPr>
          <p:cNvPr id="63" name="Grupo 62"/>
          <p:cNvGrpSpPr/>
          <p:nvPr/>
        </p:nvGrpSpPr>
        <p:grpSpPr>
          <a:xfrm>
            <a:off x="4364251" y="1460635"/>
            <a:ext cx="991906" cy="1952588"/>
            <a:chOff x="4364251" y="1460635"/>
            <a:chExt cx="991906" cy="1952588"/>
          </a:xfrm>
        </p:grpSpPr>
        <p:sp>
          <p:nvSpPr>
            <p:cNvPr id="109" name="CuadroTexto 108"/>
            <p:cNvSpPr txBox="1"/>
            <p:nvPr/>
          </p:nvSpPr>
          <p:spPr>
            <a:xfrm>
              <a:off x="4364251" y="1460635"/>
              <a:ext cx="991906" cy="646331"/>
            </a:xfrm>
            <a:prstGeom prst="rect">
              <a:avLst/>
            </a:prstGeom>
            <a:solidFill>
              <a:schemeClr val="bg1">
                <a:alpha val="61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3r Espanya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Tw Cen MT Condensed" panose="020B0606020104020203" pitchFamily="34" charset="0"/>
                </a:rPr>
                <a:t>56è món</a:t>
              </a:r>
              <a:endPara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</a:endParaRPr>
            </a:p>
          </p:txBody>
        </p:sp>
        <p:cxnSp>
          <p:nvCxnSpPr>
            <p:cNvPr id="108" name="Conector recto 107"/>
            <p:cNvCxnSpPr/>
            <p:nvPr/>
          </p:nvCxnSpPr>
          <p:spPr>
            <a:xfrm flipH="1" flipV="1">
              <a:off x="4525440" y="2084761"/>
              <a:ext cx="12989" cy="13284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10" name="Diagrama de flujo: cinta perforada 109"/>
            <p:cNvSpPr/>
            <p:nvPr/>
          </p:nvSpPr>
          <p:spPr>
            <a:xfrm>
              <a:off x="4525129" y="2055702"/>
              <a:ext cx="208877" cy="231452"/>
            </a:xfrm>
            <a:prstGeom prst="flowChartPunchedTape">
              <a:avLst/>
            </a:prstGeom>
            <a:pattFill prst="lgCheck">
              <a:fgClr>
                <a:schemeClr val="lt1"/>
              </a:fgClr>
              <a:bgClr>
                <a:schemeClr val="tx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w Cen MT Condensed" panose="020B0606020104020203" pitchFamily="34" charset="0"/>
              </a:endParaRPr>
            </a:p>
          </p:txBody>
        </p:sp>
      </p:grpSp>
      <p:sp>
        <p:nvSpPr>
          <p:cNvPr id="259" name="Elipse 258"/>
          <p:cNvSpPr/>
          <p:nvPr/>
        </p:nvSpPr>
        <p:spPr>
          <a:xfrm>
            <a:off x="1127812" y="3747089"/>
            <a:ext cx="598587" cy="364985"/>
          </a:xfrm>
          <a:prstGeom prst="ellips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16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w Cen MT Condensed" panose="020B0606020104020203" pitchFamily="34" charset="0"/>
              </a:rPr>
              <a:t>1Gb</a:t>
            </a:r>
          </a:p>
        </p:txBody>
      </p:sp>
      <p:cxnSp>
        <p:nvCxnSpPr>
          <p:cNvPr id="261" name="Conector recto 260"/>
          <p:cNvCxnSpPr/>
          <p:nvPr/>
        </p:nvCxnSpPr>
        <p:spPr>
          <a:xfrm>
            <a:off x="1418121" y="3537594"/>
            <a:ext cx="2968" cy="200869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66" name="Elipse 265"/>
          <p:cNvSpPr/>
          <p:nvPr/>
        </p:nvSpPr>
        <p:spPr>
          <a:xfrm>
            <a:off x="3308584" y="3943709"/>
            <a:ext cx="724144" cy="364985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17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w Cen MT Condensed" panose="020B0606020104020203" pitchFamily="34" charset="0"/>
              </a:rPr>
              <a:t>57Gb</a:t>
            </a:r>
          </a:p>
        </p:txBody>
      </p:sp>
      <p:sp>
        <p:nvSpPr>
          <p:cNvPr id="270" name="Elipse 269"/>
          <p:cNvSpPr/>
          <p:nvPr/>
        </p:nvSpPr>
        <p:spPr>
          <a:xfrm>
            <a:off x="5804769" y="4039809"/>
            <a:ext cx="908348" cy="458630"/>
          </a:xfrm>
          <a:prstGeom prst="ellips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19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w Cen MT Condensed" panose="020B0606020104020203" pitchFamily="34" charset="0"/>
              </a:rPr>
              <a:t>181Gb</a:t>
            </a:r>
          </a:p>
        </p:txBody>
      </p:sp>
      <p:cxnSp>
        <p:nvCxnSpPr>
          <p:cNvPr id="271" name="Conector recto 270"/>
          <p:cNvCxnSpPr>
            <a:stCxn id="187" idx="3"/>
          </p:cNvCxnSpPr>
          <p:nvPr/>
        </p:nvCxnSpPr>
        <p:spPr>
          <a:xfrm>
            <a:off x="6228063" y="3546220"/>
            <a:ext cx="820" cy="531574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74" name="Elipse 273"/>
          <p:cNvSpPr/>
          <p:nvPr/>
        </p:nvSpPr>
        <p:spPr>
          <a:xfrm>
            <a:off x="7974988" y="4667300"/>
            <a:ext cx="932729" cy="564649"/>
          </a:xfrm>
          <a:prstGeom prst="ellips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20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w Cen MT Condensed" panose="020B0606020104020203" pitchFamily="34" charset="0"/>
              </a:rPr>
              <a:t>500Gb</a:t>
            </a:r>
          </a:p>
        </p:txBody>
      </p:sp>
      <p:cxnSp>
        <p:nvCxnSpPr>
          <p:cNvPr id="275" name="Conector recto 274"/>
          <p:cNvCxnSpPr/>
          <p:nvPr/>
        </p:nvCxnSpPr>
        <p:spPr>
          <a:xfrm>
            <a:off x="8452805" y="3597215"/>
            <a:ext cx="0" cy="1070085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78" name="Elipse 277"/>
          <p:cNvSpPr/>
          <p:nvPr/>
        </p:nvSpPr>
        <p:spPr>
          <a:xfrm>
            <a:off x="11198866" y="4981688"/>
            <a:ext cx="950152" cy="529228"/>
          </a:xfrm>
          <a:prstGeom prst="ellips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20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w Cen MT Condensed" panose="020B0606020104020203" pitchFamily="34" charset="0"/>
              </a:rPr>
              <a:t>650Gb</a:t>
            </a:r>
          </a:p>
        </p:txBody>
      </p:sp>
      <p:cxnSp>
        <p:nvCxnSpPr>
          <p:cNvPr id="279" name="Conector recto 278"/>
          <p:cNvCxnSpPr>
            <a:stCxn id="100" idx="3"/>
          </p:cNvCxnSpPr>
          <p:nvPr/>
        </p:nvCxnSpPr>
        <p:spPr>
          <a:xfrm flipH="1">
            <a:off x="11745451" y="3534561"/>
            <a:ext cx="9125" cy="1483143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1" name="Conector recto 280"/>
          <p:cNvCxnSpPr>
            <a:stCxn id="155" idx="2"/>
          </p:cNvCxnSpPr>
          <p:nvPr/>
        </p:nvCxnSpPr>
        <p:spPr>
          <a:xfrm>
            <a:off x="3656516" y="3596281"/>
            <a:ext cx="13565" cy="33330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" name="CuadroTexto 1"/>
          <p:cNvSpPr txBox="1"/>
          <p:nvPr/>
        </p:nvSpPr>
        <p:spPr>
          <a:xfrm>
            <a:off x="1512775" y="6013303"/>
            <a:ext cx="1251756" cy="548521"/>
          </a:xfrm>
          <a:prstGeom prst="round2Same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a-ES" sz="1400" dirty="0">
                <a:solidFill>
                  <a:schemeClr val="accent4">
                    <a:lumMod val="50000"/>
                  </a:schemeClr>
                </a:solidFill>
                <a:latin typeface="Tw Cen MT Condensed" panose="020B0606020104020203" pitchFamily="34" charset="0"/>
              </a:rPr>
              <a:t>Normalització dels noms de fitxers</a:t>
            </a:r>
          </a:p>
        </p:txBody>
      </p:sp>
      <p:sp>
        <p:nvSpPr>
          <p:cNvPr id="263" name="CuadroTexto 262"/>
          <p:cNvSpPr txBox="1"/>
          <p:nvPr/>
        </p:nvSpPr>
        <p:spPr>
          <a:xfrm>
            <a:off x="3596626" y="5989986"/>
            <a:ext cx="1510228" cy="548521"/>
          </a:xfrm>
          <a:prstGeom prst="round2Same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a-ES" sz="1400" dirty="0">
                <a:solidFill>
                  <a:schemeClr val="accent4">
                    <a:lumMod val="50000"/>
                  </a:schemeClr>
                </a:solidFill>
                <a:latin typeface="Tw Cen MT Condensed" panose="020B0606020104020203" pitchFamily="34" charset="0"/>
              </a:rPr>
              <a:t>Incorporació automàtica de registres</a:t>
            </a:r>
          </a:p>
        </p:txBody>
      </p:sp>
      <p:cxnSp>
        <p:nvCxnSpPr>
          <p:cNvPr id="264" name="Conector recto 263"/>
          <p:cNvCxnSpPr/>
          <p:nvPr/>
        </p:nvCxnSpPr>
        <p:spPr>
          <a:xfrm>
            <a:off x="4362099" y="3558209"/>
            <a:ext cx="10575" cy="2461875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CuadroTexto 264"/>
          <p:cNvSpPr txBox="1"/>
          <p:nvPr/>
        </p:nvSpPr>
        <p:spPr>
          <a:xfrm>
            <a:off x="4396509" y="5386715"/>
            <a:ext cx="1336365" cy="322659"/>
          </a:xfrm>
          <a:prstGeom prst="round2Same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a-ES" sz="1400" dirty="0">
                <a:solidFill>
                  <a:schemeClr val="accent4">
                    <a:lumMod val="50000"/>
                  </a:schemeClr>
                </a:solidFill>
                <a:latin typeface="Tw Cen MT Condensed" panose="020B0606020104020203" pitchFamily="34" charset="0"/>
              </a:rPr>
              <a:t>Captura pàgines web</a:t>
            </a:r>
          </a:p>
        </p:txBody>
      </p:sp>
      <p:sp>
        <p:nvSpPr>
          <p:cNvPr id="268" name="CuadroTexto 267"/>
          <p:cNvSpPr txBox="1"/>
          <p:nvPr/>
        </p:nvSpPr>
        <p:spPr>
          <a:xfrm>
            <a:off x="5204769" y="5805852"/>
            <a:ext cx="1489818" cy="322659"/>
          </a:xfrm>
          <a:prstGeom prst="round2Same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a-ES" sz="1400" dirty="0">
                <a:solidFill>
                  <a:schemeClr val="accent4">
                    <a:lumMod val="50000"/>
                  </a:schemeClr>
                </a:solidFill>
                <a:latin typeface="Tw Cen MT Condensed" panose="020B0606020104020203" pitchFamily="34" charset="0"/>
              </a:rPr>
              <a:t>Normativa digitalització</a:t>
            </a:r>
          </a:p>
        </p:txBody>
      </p:sp>
      <p:cxnSp>
        <p:nvCxnSpPr>
          <p:cNvPr id="269" name="Conector recto 268"/>
          <p:cNvCxnSpPr/>
          <p:nvPr/>
        </p:nvCxnSpPr>
        <p:spPr>
          <a:xfrm>
            <a:off x="4746828" y="3556769"/>
            <a:ext cx="7861" cy="1829946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" name="CuadroTexto 275"/>
          <p:cNvSpPr txBox="1"/>
          <p:nvPr/>
        </p:nvSpPr>
        <p:spPr>
          <a:xfrm>
            <a:off x="6595942" y="381325"/>
            <a:ext cx="1357080" cy="548521"/>
          </a:xfrm>
          <a:prstGeom prst="round2Same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a-ES" sz="1400" dirty="0">
                <a:solidFill>
                  <a:schemeClr val="accent4">
                    <a:lumMod val="50000"/>
                  </a:schemeClr>
                </a:solidFill>
                <a:latin typeface="Tw Cen MT Condensed" panose="020B0606020104020203" pitchFamily="34" charset="0"/>
              </a:rPr>
              <a:t>Política Institucional Accés Obert</a:t>
            </a:r>
          </a:p>
        </p:txBody>
      </p:sp>
      <p:sp>
        <p:nvSpPr>
          <p:cNvPr id="277" name="CuadroTexto 276"/>
          <p:cNvSpPr txBox="1"/>
          <p:nvPr/>
        </p:nvSpPr>
        <p:spPr>
          <a:xfrm>
            <a:off x="9965506" y="1950304"/>
            <a:ext cx="492176" cy="35837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a-ES" sz="1400" dirty="0">
                <a:solidFill>
                  <a:schemeClr val="accent4">
                    <a:lumMod val="50000"/>
                  </a:schemeClr>
                </a:solidFill>
                <a:latin typeface="Tw Cen MT Condensed" panose="020B0606020104020203" pitchFamily="34" charset="0"/>
              </a:rPr>
              <a:t>DOI</a:t>
            </a:r>
          </a:p>
        </p:txBody>
      </p:sp>
      <p:sp>
        <p:nvSpPr>
          <p:cNvPr id="280" name="CuadroTexto 279"/>
          <p:cNvSpPr txBox="1"/>
          <p:nvPr/>
        </p:nvSpPr>
        <p:spPr>
          <a:xfrm>
            <a:off x="9965506" y="2359177"/>
            <a:ext cx="1357080" cy="322659"/>
          </a:xfrm>
          <a:prstGeom prst="round2Same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a-ES" sz="1400" dirty="0">
                <a:solidFill>
                  <a:schemeClr val="accent4">
                    <a:lumMod val="50000"/>
                  </a:schemeClr>
                </a:solidFill>
                <a:latin typeface="Tw Cen MT Condensed" panose="020B0606020104020203" pitchFamily="34" charset="0"/>
              </a:rPr>
              <a:t>Cites WOS i SCOPUS</a:t>
            </a:r>
          </a:p>
        </p:txBody>
      </p:sp>
      <p:sp>
        <p:nvSpPr>
          <p:cNvPr id="282" name="CuadroTexto 281"/>
          <p:cNvSpPr txBox="1"/>
          <p:nvPr/>
        </p:nvSpPr>
        <p:spPr>
          <a:xfrm>
            <a:off x="11345045" y="2359999"/>
            <a:ext cx="781272" cy="322659"/>
          </a:xfrm>
          <a:prstGeom prst="round2Same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a-ES" sz="1400" dirty="0" err="1">
                <a:solidFill>
                  <a:schemeClr val="accent4">
                    <a:lumMod val="50000"/>
                  </a:schemeClr>
                </a:solidFill>
                <a:latin typeface="Tw Cen MT Condensed" panose="020B0606020104020203" pitchFamily="34" charset="0"/>
              </a:rPr>
              <a:t>Altmetrics</a:t>
            </a:r>
            <a:endParaRPr lang="ca-ES" sz="1400" dirty="0">
              <a:solidFill>
                <a:schemeClr val="accent4">
                  <a:lumMod val="50000"/>
                </a:schemeClr>
              </a:solidFill>
              <a:latin typeface="Tw Cen MT Condensed" panose="020B0606020104020203" pitchFamily="34" charset="0"/>
            </a:endParaRPr>
          </a:p>
        </p:txBody>
      </p:sp>
      <p:cxnSp>
        <p:nvCxnSpPr>
          <p:cNvPr id="284" name="Conector recto 283"/>
          <p:cNvCxnSpPr/>
          <p:nvPr/>
        </p:nvCxnSpPr>
        <p:spPr>
          <a:xfrm>
            <a:off x="7466817" y="939402"/>
            <a:ext cx="28106" cy="2507789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CuadroTexto 284"/>
          <p:cNvSpPr txBox="1"/>
          <p:nvPr/>
        </p:nvSpPr>
        <p:spPr>
          <a:xfrm>
            <a:off x="10493972" y="1987157"/>
            <a:ext cx="794572" cy="322659"/>
          </a:xfrm>
          <a:prstGeom prst="round2Same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a-ES" sz="1400" dirty="0">
                <a:solidFill>
                  <a:schemeClr val="accent4">
                    <a:lumMod val="50000"/>
                  </a:schemeClr>
                </a:solidFill>
                <a:latin typeface="Tw Cen MT Condensed" panose="020B0606020104020203" pitchFamily="34" charset="0"/>
              </a:rPr>
              <a:t>Web mòbil</a:t>
            </a:r>
          </a:p>
        </p:txBody>
      </p:sp>
      <p:sp>
        <p:nvSpPr>
          <p:cNvPr id="286" name="CuadroTexto 285"/>
          <p:cNvSpPr txBox="1"/>
          <p:nvPr/>
        </p:nvSpPr>
        <p:spPr>
          <a:xfrm>
            <a:off x="10892167" y="4004095"/>
            <a:ext cx="1200233" cy="322659"/>
          </a:xfrm>
          <a:prstGeom prst="round2Same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a-ES" sz="1400" dirty="0">
                <a:solidFill>
                  <a:schemeClr val="accent4">
                    <a:lumMod val="50000"/>
                  </a:schemeClr>
                </a:solidFill>
                <a:latin typeface="Tw Cen MT Condensed" panose="020B0606020104020203" pitchFamily="34" charset="0"/>
              </a:rPr>
              <a:t>NIU i contrasenya</a:t>
            </a:r>
          </a:p>
        </p:txBody>
      </p:sp>
      <p:sp>
        <p:nvSpPr>
          <p:cNvPr id="287" name="CuadroTexto 286"/>
          <p:cNvSpPr txBox="1"/>
          <p:nvPr/>
        </p:nvSpPr>
        <p:spPr>
          <a:xfrm>
            <a:off x="9048687" y="1929566"/>
            <a:ext cx="738831" cy="322659"/>
          </a:xfrm>
          <a:prstGeom prst="round2Same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a-ES" sz="1400" dirty="0" err="1">
                <a:solidFill>
                  <a:schemeClr val="accent4">
                    <a:lumMod val="50000"/>
                  </a:schemeClr>
                </a:solidFill>
                <a:latin typeface="Tw Cen MT Condensed" panose="020B0606020104020203" pitchFamily="34" charset="0"/>
              </a:rPr>
              <a:t>Autoarxiu</a:t>
            </a:r>
            <a:endParaRPr lang="ca-ES" sz="1400" dirty="0">
              <a:solidFill>
                <a:schemeClr val="accent4">
                  <a:lumMod val="50000"/>
                </a:schemeClr>
              </a:solidFill>
              <a:latin typeface="Tw Cen MT Condensed" panose="020B0606020104020203" pitchFamily="34" charset="0"/>
            </a:endParaRPr>
          </a:p>
        </p:txBody>
      </p:sp>
      <p:pic>
        <p:nvPicPr>
          <p:cNvPr id="1026" name="Picture 2" descr="http://www.uab.cat/Imatge/344/680/dddupload,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3201" y="2287344"/>
            <a:ext cx="979205" cy="55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8" name="Conector recto 287"/>
          <p:cNvCxnSpPr/>
          <p:nvPr/>
        </p:nvCxnSpPr>
        <p:spPr>
          <a:xfrm>
            <a:off x="9544230" y="2265717"/>
            <a:ext cx="8382" cy="113919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Conector recto 288"/>
          <p:cNvCxnSpPr>
            <a:endCxn id="246" idx="2"/>
          </p:cNvCxnSpPr>
          <p:nvPr/>
        </p:nvCxnSpPr>
        <p:spPr>
          <a:xfrm>
            <a:off x="10666359" y="2684231"/>
            <a:ext cx="19452" cy="804896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ector recto 291"/>
          <p:cNvCxnSpPr>
            <a:endCxn id="99" idx="1"/>
          </p:cNvCxnSpPr>
          <p:nvPr/>
        </p:nvCxnSpPr>
        <p:spPr>
          <a:xfrm>
            <a:off x="11569199" y="2691600"/>
            <a:ext cx="4837" cy="728775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Conector recto 292"/>
          <p:cNvCxnSpPr/>
          <p:nvPr/>
        </p:nvCxnSpPr>
        <p:spPr>
          <a:xfrm>
            <a:off x="11671305" y="3513592"/>
            <a:ext cx="19452" cy="478844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967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2" grpId="0" animBg="1"/>
      <p:bldP spid="92" grpId="0" animBg="1"/>
      <p:bldP spid="106" grpId="0" animBg="1"/>
      <p:bldP spid="107" grpId="0" animBg="1"/>
      <p:bldP spid="259" grpId="0" animBg="1"/>
      <p:bldP spid="266" grpId="0" animBg="1"/>
      <p:bldP spid="270" grpId="0" animBg="1"/>
      <p:bldP spid="274" grpId="0" animBg="1"/>
      <p:bldP spid="278" grpId="0" animBg="1"/>
      <p:bldP spid="2" grpId="0" animBg="1"/>
      <p:bldP spid="263" grpId="0" animBg="1"/>
      <p:bldP spid="265" grpId="0" animBg="1"/>
      <p:bldP spid="268" grpId="0" animBg="1"/>
      <p:bldP spid="276" grpId="0" animBg="1"/>
      <p:bldP spid="277" grpId="0" animBg="1"/>
      <p:bldP spid="280" grpId="0" animBg="1"/>
      <p:bldP spid="282" grpId="0" animBg="1"/>
      <p:bldP spid="285" grpId="0" animBg="1"/>
      <p:bldP spid="286" grpId="0" animBg="1"/>
      <p:bldP spid="28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idor de contingut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3602"/>
          <a:stretch/>
        </p:blipFill>
        <p:spPr>
          <a:xfrm>
            <a:off x="4631127" y="237298"/>
            <a:ext cx="4866441" cy="6620702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>
            <a:normAutofit/>
          </a:bodyPr>
          <a:lstStyle/>
          <a:p>
            <a:r>
              <a:rPr lang="ca-ES" sz="8800" dirty="0"/>
              <a:t>F</a:t>
            </a:r>
            <a:r>
              <a:rPr lang="ca-ES" sz="8800" cap="none" dirty="0"/>
              <a:t>elicitats</a:t>
            </a:r>
            <a:r>
              <a:rPr lang="ca-ES" sz="8800" dirty="0"/>
              <a:t>!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9988420" y="5561045"/>
            <a:ext cx="15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dirty="0">
                <a:latin typeface="+mj-lt"/>
              </a:rPr>
              <a:t>ddd.bib@uab.cat</a:t>
            </a:r>
          </a:p>
        </p:txBody>
      </p:sp>
      <p:pic>
        <p:nvPicPr>
          <p:cNvPr id="5" name="Picture 2" descr="http://cat.creativecommons.org/images/logos%20CC%20retocats/by_peti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94303" y="6046778"/>
            <a:ext cx="932381" cy="323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364979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836</TotalTime>
  <Words>211</Words>
  <Application>Microsoft Office PowerPoint</Application>
  <PresentationFormat>Pantalla panoràmica</PresentationFormat>
  <Paragraphs>86</Paragraphs>
  <Slides>8</Slides>
  <Notes>0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7</vt:i4>
      </vt:variant>
      <vt:variant>
        <vt:lpstr>Tema</vt:lpstr>
      </vt:variant>
      <vt:variant>
        <vt:i4>2</vt:i4>
      </vt:variant>
      <vt:variant>
        <vt:lpstr>Títols de les diapositives</vt:lpstr>
      </vt:variant>
      <vt:variant>
        <vt:i4>8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Tw Cen MT</vt:lpstr>
      <vt:lpstr>Tw Cen MT Condensed</vt:lpstr>
      <vt:lpstr>Wingdings 3</vt:lpstr>
      <vt:lpstr>Integral</vt:lpstr>
      <vt:lpstr>Office Theme</vt:lpstr>
      <vt:lpstr>Les fites del Dipòsit Digital de Documents de la uab 2006  2016</vt:lpstr>
      <vt:lpstr>Presentació del PowerPoint</vt:lpstr>
      <vt:lpstr>Nombre de documents</vt:lpstr>
      <vt:lpstr>Maquinari</vt:lpstr>
      <vt:lpstr>Presentació del PowerPoint</vt:lpstr>
      <vt:lpstr>Formació, difusió i promoció</vt:lpstr>
      <vt:lpstr>Presentació del PowerPoint</vt:lpstr>
      <vt:lpstr>Felicitats!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anys del Dipòsit digital de documents de la uab</dc:title>
  <dc:creator>Cristina Azorín Millaruelo</dc:creator>
  <cp:lastModifiedBy>Cristina Azorín Millaruelo</cp:lastModifiedBy>
  <cp:revision>42</cp:revision>
  <dcterms:created xsi:type="dcterms:W3CDTF">2016-08-18T13:47:35Z</dcterms:created>
  <dcterms:modified xsi:type="dcterms:W3CDTF">2016-10-13T09:08:17Z</dcterms:modified>
</cp:coreProperties>
</file>